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510" r:id="rId3"/>
    <p:sldId id="511" r:id="rId4"/>
    <p:sldId id="512" r:id="rId5"/>
    <p:sldId id="513" r:id="rId6"/>
    <p:sldId id="514" r:id="rId7"/>
    <p:sldId id="515" r:id="rId8"/>
    <p:sldId id="516" r:id="rId9"/>
    <p:sldId id="517" r:id="rId10"/>
    <p:sldId id="518" r:id="rId11"/>
    <p:sldId id="519" r:id="rId12"/>
    <p:sldId id="520" r:id="rId13"/>
    <p:sldId id="521" r:id="rId14"/>
    <p:sldId id="26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246D"/>
    <a:srgbClr val="54145A"/>
    <a:srgbClr val="50185A"/>
    <a:srgbClr val="660066"/>
    <a:srgbClr val="B6AAA7"/>
    <a:srgbClr val="B3BD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53" autoAdjust="0"/>
    <p:restoredTop sz="94705"/>
  </p:normalViewPr>
  <p:slideViewPr>
    <p:cSldViewPr snapToGrid="0" snapToObjects="1">
      <p:cViewPr varScale="1">
        <p:scale>
          <a:sx n="108" d="100"/>
          <a:sy n="108" d="100"/>
        </p:scale>
        <p:origin x="109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50772-3DB5-8145-BBE9-9BBD59636FB1}" type="datetimeFigureOut">
              <a:rPr lang="en-US" smtClean="0"/>
              <a:t>9/22/20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BDC8B-0731-9048-9086-1618FB7B5D9C}" type="slidenum">
              <a:rPr lang="en-US" smtClean="0"/>
              <a:t>‹#›</a:t>
            </a:fld>
            <a:endParaRPr lang="en-US"/>
          </a:p>
        </p:txBody>
      </p:sp>
    </p:spTree>
    <p:extLst>
      <p:ext uri="{BB962C8B-B14F-4D97-AF65-F5344CB8AC3E}">
        <p14:creationId xmlns:p14="http://schemas.microsoft.com/office/powerpoint/2010/main" val="5078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9144000" cy="6858000"/>
          </a:xfrm>
          <a:prstGeom prst="rect">
            <a:avLst/>
          </a:prstGeom>
          <a:solidFill>
            <a:srgbClr val="B6AA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7" name="TextBox 6"/>
          <p:cNvSpPr txBox="1"/>
          <p:nvPr userDrawn="1"/>
        </p:nvSpPr>
        <p:spPr>
          <a:xfrm>
            <a:off x="6350150" y="5538240"/>
            <a:ext cx="184666" cy="369332"/>
          </a:xfrm>
          <a:prstGeom prst="rect">
            <a:avLst/>
          </a:prstGeom>
          <a:noFill/>
        </p:spPr>
        <p:txBody>
          <a:bodyPr wrap="none" rtlCol="0">
            <a:spAutoFit/>
          </a:bodyPr>
          <a:lstStyle/>
          <a:p>
            <a:endParaRPr lang="en-US" dirty="0"/>
          </a:p>
        </p:txBody>
      </p:sp>
      <p:pic>
        <p:nvPicPr>
          <p:cNvPr id="8" name="Picture 7"/>
          <p:cNvPicPr>
            <a:picLocks noChangeAspect="1"/>
          </p:cNvPicPr>
          <p:nvPr userDrawn="1"/>
        </p:nvPicPr>
        <p:blipFill>
          <a:blip r:embed="rId2"/>
          <a:stretch>
            <a:fillRect/>
          </a:stretch>
        </p:blipFill>
        <p:spPr>
          <a:xfrm>
            <a:off x="4000500" y="1714500"/>
            <a:ext cx="5143500" cy="5143500"/>
          </a:xfrm>
          <a:prstGeom prst="rect">
            <a:avLst/>
          </a:prstGeom>
        </p:spPr>
      </p:pic>
      <p:pic>
        <p:nvPicPr>
          <p:cNvPr id="12" name="Picture 11" descr="Business-School-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495" y="221437"/>
            <a:ext cx="1681255" cy="864413"/>
          </a:xfrm>
          <a:prstGeom prst="rect">
            <a:avLst/>
          </a:prstGeom>
        </p:spPr>
      </p:pic>
      <p:sp>
        <p:nvSpPr>
          <p:cNvPr id="14" name="Title 1"/>
          <p:cNvSpPr>
            <a:spLocks noGrp="1"/>
          </p:cNvSpPr>
          <p:nvPr>
            <p:ph type="ctrTitle"/>
          </p:nvPr>
        </p:nvSpPr>
        <p:spPr>
          <a:xfrm>
            <a:off x="740954" y="1789842"/>
            <a:ext cx="3321422" cy="1102519"/>
          </a:xfrm>
        </p:spPr>
        <p:txBody>
          <a:bodyPr lIns="0" tIns="0" rIns="0" bIns="0" anchor="t">
            <a:noAutofit/>
          </a:bodyPr>
          <a:lstStyle>
            <a:lvl1pPr algn="l">
              <a:lnSpc>
                <a:spcPct val="85000"/>
              </a:lnSpc>
              <a:defRPr sz="2800" b="1">
                <a:solidFill>
                  <a:srgbClr val="002A41"/>
                </a:solidFill>
                <a:latin typeface="Arial"/>
                <a:cs typeface="Arial"/>
              </a:defRPr>
            </a:lvl1pPr>
          </a:lstStyle>
          <a:p>
            <a:r>
              <a:rPr lang="en-US" dirty="0"/>
              <a:t>Click to edit Master title style</a:t>
            </a:r>
          </a:p>
        </p:txBody>
      </p:sp>
      <p:sp>
        <p:nvSpPr>
          <p:cNvPr id="15" name="Subtitle 2"/>
          <p:cNvSpPr>
            <a:spLocks noGrp="1"/>
          </p:cNvSpPr>
          <p:nvPr>
            <p:ph type="subTitle" idx="1"/>
          </p:nvPr>
        </p:nvSpPr>
        <p:spPr>
          <a:xfrm>
            <a:off x="740954" y="2849161"/>
            <a:ext cx="3321422" cy="1314450"/>
          </a:xfrm>
        </p:spPr>
        <p:txBody>
          <a:bodyPr lIns="0" tIns="0" rIns="0" bIns="0" anchor="t">
            <a:noAutofit/>
          </a:bodyPr>
          <a:lstStyle>
            <a:lvl1pPr marL="0" indent="0" algn="l">
              <a:lnSpc>
                <a:spcPct val="90000"/>
              </a:lnSpc>
              <a:buNone/>
              <a:defRPr sz="2000">
                <a:solidFill>
                  <a:srgbClr val="002A4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 name="Picture 1" descr="Accreditation-Logo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54" y="6013430"/>
            <a:ext cx="2722778" cy="438463"/>
          </a:xfrm>
          <a:prstGeom prst="rect">
            <a:avLst/>
          </a:prstGeom>
        </p:spPr>
      </p:pic>
    </p:spTree>
    <p:extLst>
      <p:ext uri="{BB962C8B-B14F-4D97-AF65-F5344CB8AC3E}">
        <p14:creationId xmlns:p14="http://schemas.microsoft.com/office/powerpoint/2010/main" val="2668211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621553" y="709202"/>
            <a:ext cx="7902388" cy="542955"/>
          </a:xfrm>
        </p:spPr>
        <p:txBody>
          <a:bodyPr lIns="0" tIns="0" rIns="0" bIns="0" anchor="t">
            <a:noAutofit/>
          </a:bodyPr>
          <a:lstStyle>
            <a:lvl1pPr algn="l">
              <a:defRPr sz="2800" b="1">
                <a:solidFill>
                  <a:srgbClr val="54145A"/>
                </a:solidFill>
                <a:latin typeface="Arial"/>
                <a:cs typeface="Arial"/>
              </a:defRPr>
            </a:lvl1pPr>
          </a:lstStyle>
          <a:p>
            <a:r>
              <a:rPr lang="en-US" dirty="0"/>
              <a:t>Click to edit Master title style</a:t>
            </a:r>
          </a:p>
        </p:txBody>
      </p:sp>
      <p:sp>
        <p:nvSpPr>
          <p:cNvPr id="10" name="Content Placeholder 3"/>
          <p:cNvSpPr>
            <a:spLocks noGrp="1"/>
          </p:cNvSpPr>
          <p:nvPr>
            <p:ph sz="quarter" idx="11"/>
          </p:nvPr>
        </p:nvSpPr>
        <p:spPr>
          <a:xfrm>
            <a:off x="621553" y="1518573"/>
            <a:ext cx="5702678" cy="3052503"/>
          </a:xfrm>
        </p:spPr>
        <p:txBody>
          <a:bodyPr lIns="0" tIns="0" rIns="0" bIns="0">
            <a:noAutofit/>
          </a:bodyPr>
          <a:lstStyle>
            <a:lvl1pPr marL="0" indent="0">
              <a:spcBef>
                <a:spcPts val="800"/>
              </a:spcBef>
              <a:buNone/>
              <a:defRPr sz="1800">
                <a:solidFill>
                  <a:srgbClr val="002A41"/>
                </a:solidFill>
                <a:latin typeface="Arial"/>
                <a:cs typeface="Arial"/>
              </a:defRPr>
            </a:lvl1pPr>
            <a:lvl2pPr marL="288000" indent="-288000">
              <a:spcBef>
                <a:spcPts val="800"/>
              </a:spcBef>
              <a:buClr>
                <a:srgbClr val="68246D"/>
              </a:buClr>
              <a:buFont typeface="Arial"/>
              <a:buChar char="•"/>
              <a:defRPr sz="1800">
                <a:solidFill>
                  <a:srgbClr val="002A41"/>
                </a:solidFill>
                <a:latin typeface="Arial"/>
                <a:cs typeface="Arial"/>
              </a:defRPr>
            </a:lvl2pPr>
            <a:lvl3pPr marL="576000" indent="-288000">
              <a:spcBef>
                <a:spcPts val="800"/>
              </a:spcBef>
              <a:buFont typeface="Lucida Grande"/>
              <a:buChar char="–"/>
              <a:defRPr sz="18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dirty="0"/>
              <a:t>Edit Master text styles</a:t>
            </a:r>
          </a:p>
          <a:p>
            <a:pPr lvl="1"/>
            <a:r>
              <a:rPr lang="en-US" dirty="0"/>
              <a:t>Second level</a:t>
            </a:r>
          </a:p>
          <a:p>
            <a:pPr lvl="2"/>
            <a:r>
              <a:rPr lang="en-US" dirty="0"/>
              <a:t>Third level</a:t>
            </a:r>
          </a:p>
        </p:txBody>
      </p:sp>
      <p:pic>
        <p:nvPicPr>
          <p:cNvPr id="12" name="Picture 11" descr="Business-School-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553" y="6030916"/>
            <a:ext cx="984310" cy="506081"/>
          </a:xfrm>
          <a:prstGeom prst="rect">
            <a:avLst/>
          </a:prstGeom>
        </p:spPr>
      </p:pic>
      <p:pic>
        <p:nvPicPr>
          <p:cNvPr id="6" name="Picture 5" descr="Accreditation-Log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8248" y="6233558"/>
            <a:ext cx="1799950" cy="289855"/>
          </a:xfrm>
          <a:prstGeom prst="rect">
            <a:avLst/>
          </a:prstGeom>
        </p:spPr>
      </p:pic>
    </p:spTree>
    <p:extLst>
      <p:ext uri="{BB962C8B-B14F-4D97-AF65-F5344CB8AC3E}">
        <p14:creationId xmlns:p14="http://schemas.microsoft.com/office/powerpoint/2010/main" val="2907621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3"/>
          <p:cNvSpPr>
            <a:spLocks noGrp="1"/>
          </p:cNvSpPr>
          <p:nvPr>
            <p:ph sz="quarter" idx="13"/>
          </p:nvPr>
        </p:nvSpPr>
        <p:spPr>
          <a:xfrm>
            <a:off x="621553" y="1531892"/>
            <a:ext cx="3824336" cy="4144588"/>
          </a:xfrm>
        </p:spPr>
        <p:txBody>
          <a:bodyPr lIns="0" tIns="0" rIns="0" bIns="0">
            <a:noAutofit/>
          </a:bodyPr>
          <a:lstStyle>
            <a:lvl1pPr marL="0" indent="0">
              <a:spcBef>
                <a:spcPts val="400"/>
              </a:spcBef>
              <a:buNone/>
              <a:defRPr sz="1400">
                <a:solidFill>
                  <a:srgbClr val="002A41"/>
                </a:solidFill>
                <a:latin typeface="Arial"/>
                <a:cs typeface="Arial"/>
              </a:defRPr>
            </a:lvl1pPr>
            <a:lvl2pPr marL="288000" indent="-288000">
              <a:spcBef>
                <a:spcPts val="400"/>
              </a:spcBef>
              <a:buClr>
                <a:srgbClr val="68246D"/>
              </a:buClr>
              <a:buFont typeface="Arial"/>
              <a:buChar char="•"/>
              <a:defRPr sz="1400">
                <a:solidFill>
                  <a:srgbClr val="002A41"/>
                </a:solidFill>
                <a:latin typeface="Arial"/>
                <a:cs typeface="Arial"/>
              </a:defRPr>
            </a:lvl2pPr>
            <a:lvl3pPr marL="576000" indent="-288000">
              <a:spcBef>
                <a:spcPts val="400"/>
              </a:spcBef>
              <a:buFont typeface="Lucida Grande"/>
              <a:buChar char="–"/>
              <a:defRPr sz="14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a:p>
            <a:pPr lvl="2"/>
            <a:r>
              <a:rPr lang="en-US"/>
              <a:t>Third level</a:t>
            </a:r>
          </a:p>
        </p:txBody>
      </p:sp>
      <p:sp>
        <p:nvSpPr>
          <p:cNvPr id="8" name="Content Placeholder 3"/>
          <p:cNvSpPr>
            <a:spLocks noGrp="1"/>
          </p:cNvSpPr>
          <p:nvPr>
            <p:ph sz="quarter" idx="14"/>
          </p:nvPr>
        </p:nvSpPr>
        <p:spPr>
          <a:xfrm>
            <a:off x="4699605" y="1531892"/>
            <a:ext cx="3824336" cy="4144588"/>
          </a:xfrm>
        </p:spPr>
        <p:txBody>
          <a:bodyPr lIns="0" tIns="0" rIns="0" bIns="0">
            <a:noAutofit/>
          </a:bodyPr>
          <a:lstStyle>
            <a:lvl1pPr marL="0" indent="0">
              <a:spcBef>
                <a:spcPts val="400"/>
              </a:spcBef>
              <a:buNone/>
              <a:defRPr sz="1400">
                <a:solidFill>
                  <a:srgbClr val="002A41"/>
                </a:solidFill>
                <a:latin typeface="Arial"/>
                <a:cs typeface="Arial"/>
              </a:defRPr>
            </a:lvl1pPr>
            <a:lvl2pPr marL="288000" indent="-288000">
              <a:spcBef>
                <a:spcPts val="400"/>
              </a:spcBef>
              <a:buClr>
                <a:srgbClr val="68246D"/>
              </a:buClr>
              <a:buFont typeface="Arial"/>
              <a:buChar char="•"/>
              <a:defRPr sz="1400">
                <a:solidFill>
                  <a:srgbClr val="002A41"/>
                </a:solidFill>
                <a:latin typeface="Arial"/>
                <a:cs typeface="Arial"/>
              </a:defRPr>
            </a:lvl2pPr>
            <a:lvl3pPr marL="576000" indent="-288000">
              <a:spcBef>
                <a:spcPts val="400"/>
              </a:spcBef>
              <a:buFont typeface="Lucida Grande"/>
              <a:buChar char="–"/>
              <a:defRPr sz="14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a:p>
            <a:pPr lvl="2"/>
            <a:r>
              <a:rPr lang="en-US"/>
              <a:t>Third level</a:t>
            </a:r>
          </a:p>
        </p:txBody>
      </p:sp>
      <p:sp>
        <p:nvSpPr>
          <p:cNvPr id="9" name="Title 1"/>
          <p:cNvSpPr>
            <a:spLocks noGrp="1"/>
          </p:cNvSpPr>
          <p:nvPr>
            <p:ph type="title"/>
          </p:nvPr>
        </p:nvSpPr>
        <p:spPr>
          <a:xfrm>
            <a:off x="621553" y="709202"/>
            <a:ext cx="7902388" cy="569518"/>
          </a:xfrm>
        </p:spPr>
        <p:txBody>
          <a:bodyPr lIns="0" tIns="0" rIns="0" bIns="0" anchor="t">
            <a:noAutofit/>
          </a:bodyPr>
          <a:lstStyle>
            <a:lvl1pPr algn="l">
              <a:defRPr sz="2800" b="1">
                <a:solidFill>
                  <a:srgbClr val="54145A"/>
                </a:solidFill>
                <a:latin typeface="Arial"/>
                <a:cs typeface="Arial"/>
              </a:defRPr>
            </a:lvl1pPr>
          </a:lstStyle>
          <a:p>
            <a:r>
              <a:rPr lang="en-US" dirty="0"/>
              <a:t>Click to edit Master title style</a:t>
            </a:r>
          </a:p>
        </p:txBody>
      </p:sp>
      <p:pic>
        <p:nvPicPr>
          <p:cNvPr id="11" name="Picture 10" descr="Business-School-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553" y="6030916"/>
            <a:ext cx="984310" cy="506081"/>
          </a:xfrm>
          <a:prstGeom prst="rect">
            <a:avLst/>
          </a:prstGeom>
        </p:spPr>
      </p:pic>
      <p:pic>
        <p:nvPicPr>
          <p:cNvPr id="12" name="Picture 11" descr="Accreditation-Log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8248" y="6233558"/>
            <a:ext cx="1799950" cy="289855"/>
          </a:xfrm>
          <a:prstGeom prst="rect">
            <a:avLst/>
          </a:prstGeom>
        </p:spPr>
      </p:pic>
    </p:spTree>
    <p:extLst>
      <p:ext uri="{BB962C8B-B14F-4D97-AF65-F5344CB8AC3E}">
        <p14:creationId xmlns:p14="http://schemas.microsoft.com/office/powerpoint/2010/main" val="117369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Box 5"/>
          <p:cNvSpPr txBox="1"/>
          <p:nvPr userDrawn="1"/>
        </p:nvSpPr>
        <p:spPr>
          <a:xfrm>
            <a:off x="2816529" y="2306880"/>
            <a:ext cx="184666" cy="369332"/>
          </a:xfrm>
          <a:prstGeom prst="rect">
            <a:avLst/>
          </a:prstGeom>
          <a:noFill/>
        </p:spPr>
        <p:txBody>
          <a:bodyPr wrap="none" rtlCol="0">
            <a:spAutoFit/>
          </a:bodyPr>
          <a:lstStyle/>
          <a:p>
            <a:endParaRPr lang="en-US" dirty="0"/>
          </a:p>
        </p:txBody>
      </p:sp>
      <p:sp>
        <p:nvSpPr>
          <p:cNvPr id="7" name="Content Placeholder 3"/>
          <p:cNvSpPr>
            <a:spLocks noGrp="1"/>
          </p:cNvSpPr>
          <p:nvPr>
            <p:ph sz="quarter" idx="13"/>
          </p:nvPr>
        </p:nvSpPr>
        <p:spPr>
          <a:xfrm>
            <a:off x="621553" y="1524457"/>
            <a:ext cx="2435053" cy="4144588"/>
          </a:xfrm>
        </p:spPr>
        <p:txBody>
          <a:bodyPr lIns="0" tIns="0" rIns="0" bIns="0">
            <a:noAutofit/>
          </a:bodyPr>
          <a:lstStyle>
            <a:lvl1pPr marL="0" indent="0">
              <a:spcBef>
                <a:spcPts val="400"/>
              </a:spcBef>
              <a:buNone/>
              <a:defRPr sz="1400">
                <a:solidFill>
                  <a:srgbClr val="002A41"/>
                </a:solidFill>
                <a:latin typeface="Arial"/>
                <a:cs typeface="Arial"/>
              </a:defRPr>
            </a:lvl1pPr>
            <a:lvl2pPr marL="288000" indent="-288000">
              <a:spcBef>
                <a:spcPts val="400"/>
              </a:spcBef>
              <a:buClr>
                <a:srgbClr val="68246D"/>
              </a:buClr>
              <a:buFont typeface="Arial"/>
              <a:buChar char="•"/>
              <a:defRPr sz="1400">
                <a:solidFill>
                  <a:srgbClr val="002A41"/>
                </a:solidFill>
                <a:latin typeface="Arial"/>
                <a:cs typeface="Arial"/>
              </a:defRPr>
            </a:lvl2pPr>
            <a:lvl3pPr marL="576000" indent="-288000">
              <a:spcBef>
                <a:spcPts val="400"/>
              </a:spcBef>
              <a:buFont typeface="Lucida Grande"/>
              <a:buChar char="–"/>
              <a:defRPr sz="14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a:p>
            <a:pPr lvl="2"/>
            <a:r>
              <a:rPr lang="en-US"/>
              <a:t>Third level</a:t>
            </a:r>
          </a:p>
        </p:txBody>
      </p:sp>
      <p:sp>
        <p:nvSpPr>
          <p:cNvPr id="8" name="Content Placeholder 3"/>
          <p:cNvSpPr>
            <a:spLocks noGrp="1"/>
          </p:cNvSpPr>
          <p:nvPr>
            <p:ph sz="quarter" idx="14"/>
          </p:nvPr>
        </p:nvSpPr>
        <p:spPr>
          <a:xfrm>
            <a:off x="3355221" y="1524457"/>
            <a:ext cx="2435053" cy="4144588"/>
          </a:xfrm>
        </p:spPr>
        <p:txBody>
          <a:bodyPr lIns="0" tIns="0" rIns="0" bIns="0">
            <a:noAutofit/>
          </a:bodyPr>
          <a:lstStyle>
            <a:lvl1pPr marL="0" indent="0">
              <a:spcBef>
                <a:spcPts val="400"/>
              </a:spcBef>
              <a:buNone/>
              <a:defRPr sz="1400">
                <a:solidFill>
                  <a:srgbClr val="002A41"/>
                </a:solidFill>
                <a:latin typeface="Arial"/>
                <a:cs typeface="Arial"/>
              </a:defRPr>
            </a:lvl1pPr>
            <a:lvl2pPr marL="288000" indent="-288000">
              <a:spcBef>
                <a:spcPts val="400"/>
              </a:spcBef>
              <a:buClr>
                <a:srgbClr val="68246D"/>
              </a:buClr>
              <a:buFont typeface="Arial"/>
              <a:buChar char="•"/>
              <a:defRPr sz="1400">
                <a:solidFill>
                  <a:srgbClr val="002A41"/>
                </a:solidFill>
                <a:latin typeface="Arial"/>
                <a:cs typeface="Arial"/>
              </a:defRPr>
            </a:lvl2pPr>
            <a:lvl3pPr marL="576000" indent="-288000">
              <a:spcBef>
                <a:spcPts val="400"/>
              </a:spcBef>
              <a:buFont typeface="Lucida Grande"/>
              <a:buChar char="–"/>
              <a:defRPr sz="14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a:p>
            <a:pPr lvl="2"/>
            <a:r>
              <a:rPr lang="en-US"/>
              <a:t>Third level</a:t>
            </a:r>
          </a:p>
        </p:txBody>
      </p:sp>
      <p:sp>
        <p:nvSpPr>
          <p:cNvPr id="9" name="Content Placeholder 3"/>
          <p:cNvSpPr>
            <a:spLocks noGrp="1"/>
          </p:cNvSpPr>
          <p:nvPr>
            <p:ph sz="quarter" idx="15"/>
          </p:nvPr>
        </p:nvSpPr>
        <p:spPr>
          <a:xfrm>
            <a:off x="6088888" y="1524457"/>
            <a:ext cx="2435053" cy="4144588"/>
          </a:xfrm>
        </p:spPr>
        <p:txBody>
          <a:bodyPr lIns="0" tIns="0" rIns="0" bIns="0">
            <a:noAutofit/>
          </a:bodyPr>
          <a:lstStyle>
            <a:lvl1pPr marL="0" indent="0">
              <a:spcBef>
                <a:spcPts val="400"/>
              </a:spcBef>
              <a:buNone/>
              <a:defRPr sz="1400">
                <a:solidFill>
                  <a:srgbClr val="002A41"/>
                </a:solidFill>
                <a:latin typeface="Arial"/>
                <a:cs typeface="Arial"/>
              </a:defRPr>
            </a:lvl1pPr>
            <a:lvl2pPr marL="288000" indent="-288000">
              <a:spcBef>
                <a:spcPts val="400"/>
              </a:spcBef>
              <a:buClr>
                <a:srgbClr val="68246D"/>
              </a:buClr>
              <a:buFont typeface="Arial"/>
              <a:buChar char="•"/>
              <a:defRPr sz="1400">
                <a:solidFill>
                  <a:srgbClr val="002A41"/>
                </a:solidFill>
                <a:latin typeface="Arial"/>
                <a:cs typeface="Arial"/>
              </a:defRPr>
            </a:lvl2pPr>
            <a:lvl3pPr marL="576000" indent="-288000">
              <a:spcBef>
                <a:spcPts val="400"/>
              </a:spcBef>
              <a:buFont typeface="Lucida Grande"/>
              <a:buChar char="–"/>
              <a:defRPr sz="1400">
                <a:solidFill>
                  <a:srgbClr val="002A41"/>
                </a:solidFill>
                <a:latin typeface="Arial"/>
                <a:cs typeface="Arial"/>
              </a:defRPr>
            </a:lvl3pPr>
            <a:lvl4pPr>
              <a:defRPr sz="1800">
                <a:latin typeface="Arial"/>
                <a:cs typeface="Arial"/>
              </a:defRPr>
            </a:lvl4pPr>
            <a:lvl5pPr>
              <a:defRPr sz="1800">
                <a:latin typeface="Arial"/>
                <a:cs typeface="Arial"/>
              </a:defRPr>
            </a:lvl5pPr>
          </a:lstStyle>
          <a:p>
            <a:pPr lvl="0"/>
            <a:r>
              <a:rPr lang="en-US"/>
              <a:t>Edit Master text styles</a:t>
            </a:r>
          </a:p>
          <a:p>
            <a:pPr lvl="1"/>
            <a:r>
              <a:rPr lang="en-US"/>
              <a:t>Second level</a:t>
            </a:r>
          </a:p>
          <a:p>
            <a:pPr lvl="2"/>
            <a:r>
              <a:rPr lang="en-US"/>
              <a:t>Third level</a:t>
            </a:r>
          </a:p>
        </p:txBody>
      </p:sp>
      <p:sp>
        <p:nvSpPr>
          <p:cNvPr id="16" name="TextBox 15"/>
          <p:cNvSpPr txBox="1"/>
          <p:nvPr userDrawn="1"/>
        </p:nvSpPr>
        <p:spPr>
          <a:xfrm>
            <a:off x="7214116" y="5780160"/>
            <a:ext cx="184666" cy="369332"/>
          </a:xfrm>
          <a:prstGeom prst="rect">
            <a:avLst/>
          </a:prstGeom>
          <a:noFill/>
        </p:spPr>
        <p:txBody>
          <a:bodyPr wrap="none" rtlCol="0">
            <a:spAutoFit/>
          </a:bodyPr>
          <a:lstStyle/>
          <a:p>
            <a:endParaRPr lang="en-US" dirty="0"/>
          </a:p>
        </p:txBody>
      </p:sp>
      <p:sp>
        <p:nvSpPr>
          <p:cNvPr id="18" name="Title 1"/>
          <p:cNvSpPr>
            <a:spLocks noGrp="1"/>
          </p:cNvSpPr>
          <p:nvPr>
            <p:ph type="title"/>
          </p:nvPr>
        </p:nvSpPr>
        <p:spPr>
          <a:xfrm>
            <a:off x="621553" y="709202"/>
            <a:ext cx="7902388" cy="569518"/>
          </a:xfrm>
        </p:spPr>
        <p:txBody>
          <a:bodyPr lIns="0" tIns="0" rIns="0" bIns="0" anchor="t">
            <a:noAutofit/>
          </a:bodyPr>
          <a:lstStyle>
            <a:lvl1pPr algn="l">
              <a:defRPr sz="2800" b="1">
                <a:solidFill>
                  <a:srgbClr val="54145A"/>
                </a:solidFill>
                <a:latin typeface="Arial"/>
                <a:cs typeface="Arial"/>
              </a:defRPr>
            </a:lvl1pPr>
          </a:lstStyle>
          <a:p>
            <a:r>
              <a:rPr lang="en-US" dirty="0"/>
              <a:t>Click to edit Master title style</a:t>
            </a:r>
          </a:p>
        </p:txBody>
      </p:sp>
      <p:pic>
        <p:nvPicPr>
          <p:cNvPr id="21" name="Picture 20" descr="Business-School-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553" y="6030916"/>
            <a:ext cx="984310" cy="506081"/>
          </a:xfrm>
          <a:prstGeom prst="rect">
            <a:avLst/>
          </a:prstGeom>
        </p:spPr>
      </p:pic>
      <p:pic>
        <p:nvPicPr>
          <p:cNvPr id="10" name="Picture 9" descr="Accreditation-Log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8248" y="6233558"/>
            <a:ext cx="1799950" cy="289855"/>
          </a:xfrm>
          <a:prstGeom prst="rect">
            <a:avLst/>
          </a:prstGeom>
        </p:spPr>
      </p:pic>
    </p:spTree>
    <p:extLst>
      <p:ext uri="{BB962C8B-B14F-4D97-AF65-F5344CB8AC3E}">
        <p14:creationId xmlns:p14="http://schemas.microsoft.com/office/powerpoint/2010/main" val="2216410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rgbClr val="B6AAA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Content Placeholder 3"/>
          <p:cNvSpPr>
            <a:spLocks noGrp="1"/>
          </p:cNvSpPr>
          <p:nvPr>
            <p:ph sz="quarter" idx="11"/>
          </p:nvPr>
        </p:nvSpPr>
        <p:spPr>
          <a:xfrm>
            <a:off x="2133494" y="1224708"/>
            <a:ext cx="5168900" cy="2914650"/>
          </a:xfrm>
        </p:spPr>
        <p:txBody>
          <a:bodyPr lIns="0" tIns="0" rIns="0" bIns="0">
            <a:noAutofit/>
          </a:bodyPr>
          <a:lstStyle>
            <a:lvl1pPr marL="0" indent="0">
              <a:spcBef>
                <a:spcPts val="1000"/>
              </a:spcBef>
              <a:buNone/>
              <a:defRPr sz="2800">
                <a:solidFill>
                  <a:srgbClr val="54145A"/>
                </a:solidFill>
                <a:latin typeface="Arial"/>
                <a:cs typeface="Arial"/>
              </a:defRPr>
            </a:lvl1pPr>
            <a:lvl2pPr marL="288000" indent="-288000">
              <a:spcBef>
                <a:spcPts val="1000"/>
              </a:spcBef>
              <a:buClr>
                <a:srgbClr val="68246D"/>
              </a:buClr>
              <a:buFont typeface="Arial"/>
              <a:buChar char="•"/>
              <a:defRPr sz="2800">
                <a:solidFill>
                  <a:srgbClr val="54145A"/>
                </a:solidFill>
                <a:latin typeface="Arial"/>
                <a:cs typeface="Arial"/>
              </a:defRPr>
            </a:lvl2pPr>
            <a:lvl3pPr marL="576000" indent="-288000">
              <a:spcBef>
                <a:spcPts val="1000"/>
              </a:spcBef>
              <a:buFont typeface="Lucida Grande"/>
              <a:buChar char="–"/>
              <a:defRPr sz="2800">
                <a:solidFill>
                  <a:srgbClr val="54145A"/>
                </a:solidFill>
                <a:latin typeface="Arial"/>
                <a:cs typeface="Arial"/>
              </a:defRPr>
            </a:lvl3pPr>
            <a:lvl4pPr>
              <a:defRPr sz="1800">
                <a:latin typeface="Arial"/>
                <a:cs typeface="Arial"/>
              </a:defRPr>
            </a:lvl4pPr>
            <a:lvl5pPr>
              <a:defRPr sz="1800">
                <a:latin typeface="Arial"/>
                <a:cs typeface="Arial"/>
              </a:defRPr>
            </a:lvl5pPr>
          </a:lstStyle>
          <a:p>
            <a:pPr lvl="0"/>
            <a:r>
              <a:rPr lang="en-US" dirty="0"/>
              <a:t>Edit Master text styles</a:t>
            </a:r>
          </a:p>
          <a:p>
            <a:pPr lvl="1"/>
            <a:r>
              <a:rPr lang="en-US" dirty="0"/>
              <a:t>Second level</a:t>
            </a:r>
          </a:p>
          <a:p>
            <a:pPr lvl="2"/>
            <a:r>
              <a:rPr lang="en-US" dirty="0"/>
              <a:t>Third level</a:t>
            </a:r>
          </a:p>
        </p:txBody>
      </p:sp>
      <p:pic>
        <p:nvPicPr>
          <p:cNvPr id="10" name="Picture 9" descr="Business-School-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1553" y="6030916"/>
            <a:ext cx="984310" cy="506081"/>
          </a:xfrm>
          <a:prstGeom prst="rect">
            <a:avLst/>
          </a:prstGeom>
        </p:spPr>
      </p:pic>
      <p:pic>
        <p:nvPicPr>
          <p:cNvPr id="6" name="Picture 5" descr="Accreditation-Logo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58248" y="6233558"/>
            <a:ext cx="1799950" cy="289855"/>
          </a:xfrm>
          <a:prstGeom prst="rect">
            <a:avLst/>
          </a:prstGeom>
        </p:spPr>
      </p:pic>
    </p:spTree>
    <p:extLst>
      <p:ext uri="{BB962C8B-B14F-4D97-AF65-F5344CB8AC3E}">
        <p14:creationId xmlns:p14="http://schemas.microsoft.com/office/powerpoint/2010/main" val="2583284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E3AFA-81C5-1D48-B605-38735C32FAF0}" type="datetimeFigureOut">
              <a:rPr lang="en-US" smtClean="0"/>
              <a:t>9/22/20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B63C1-801D-5D49-ACF9-C61128634851}" type="slidenum">
              <a:rPr lang="en-US" smtClean="0"/>
              <a:t>‹#›</a:t>
            </a:fld>
            <a:endParaRPr lang="en-US"/>
          </a:p>
        </p:txBody>
      </p:sp>
    </p:spTree>
    <p:extLst>
      <p:ext uri="{BB962C8B-B14F-4D97-AF65-F5344CB8AC3E}">
        <p14:creationId xmlns:p14="http://schemas.microsoft.com/office/powerpoint/2010/main" val="2455557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emf"/><Relationship Id="rId1" Type="http://schemas.openxmlformats.org/officeDocument/2006/relationships/slideLayout" Target="../slideLayouts/slideLayout5.xml"/><Relationship Id="rId5" Type="http://schemas.openxmlformats.org/officeDocument/2006/relationships/image" Target="../media/image9.tiff"/><Relationship Id="rId4" Type="http://schemas.openxmlformats.org/officeDocument/2006/relationships/hyperlink" Target="mailto:terry.harris@durham.ac.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953" y="1742341"/>
            <a:ext cx="6918631" cy="1102519"/>
          </a:xfrm>
        </p:spPr>
        <p:txBody>
          <a:bodyPr/>
          <a:lstStyle/>
          <a:p>
            <a:r>
              <a:rPr lang="en-US" dirty="0"/>
              <a:t>Integrating Big Data Analytics &amp; Artificial Intelligence in Accounting </a:t>
            </a:r>
            <a:r>
              <a:rPr lang="en-US" dirty="0" err="1"/>
              <a:t>Programmes</a:t>
            </a:r>
            <a:r>
              <a:rPr lang="en-US" dirty="0"/>
              <a:t>: An Implementation Case Study</a:t>
            </a:r>
          </a:p>
        </p:txBody>
      </p:sp>
      <p:sp>
        <p:nvSpPr>
          <p:cNvPr id="3" name="Subtitle 2"/>
          <p:cNvSpPr>
            <a:spLocks noGrp="1"/>
          </p:cNvSpPr>
          <p:nvPr>
            <p:ph type="subTitle" idx="1"/>
          </p:nvPr>
        </p:nvSpPr>
        <p:spPr>
          <a:xfrm>
            <a:off x="740953" y="3454802"/>
            <a:ext cx="4519816" cy="1314450"/>
          </a:xfrm>
        </p:spPr>
        <p:txBody>
          <a:bodyPr/>
          <a:lstStyle/>
          <a:p>
            <a:r>
              <a:rPr lang="en-US" sz="2400" b="1" dirty="0"/>
              <a:t>Terry Harris &amp; Amir Michael</a:t>
            </a:r>
          </a:p>
          <a:p>
            <a:r>
              <a:rPr lang="en-US" dirty="0"/>
              <a:t>Durham University Business School</a:t>
            </a:r>
          </a:p>
          <a:p>
            <a:r>
              <a:rPr lang="en-US" dirty="0"/>
              <a:t>Durham University, UK</a:t>
            </a:r>
          </a:p>
          <a:p>
            <a:endParaRPr lang="en-US" sz="2800" dirty="0"/>
          </a:p>
        </p:txBody>
      </p:sp>
    </p:spTree>
    <p:extLst>
      <p:ext uri="{BB962C8B-B14F-4D97-AF65-F5344CB8AC3E}">
        <p14:creationId xmlns:p14="http://schemas.microsoft.com/office/powerpoint/2010/main" val="2523427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16E7-8978-0840-BCB5-264FD66E6A3D}"/>
              </a:ext>
            </a:extLst>
          </p:cNvPr>
          <p:cNvSpPr>
            <a:spLocks noGrp="1"/>
          </p:cNvSpPr>
          <p:nvPr>
            <p:ph type="title"/>
          </p:nvPr>
        </p:nvSpPr>
        <p:spPr/>
        <p:txBody>
          <a:bodyPr/>
          <a:lstStyle/>
          <a:p>
            <a:pPr algn="r"/>
            <a:r>
              <a:rPr lang="en-US" dirty="0"/>
              <a:t>Big Data Analytics Module Structure</a:t>
            </a:r>
          </a:p>
        </p:txBody>
      </p:sp>
      <p:sp>
        <p:nvSpPr>
          <p:cNvPr id="3" name="Content Placeholder 2">
            <a:extLst>
              <a:ext uri="{FF2B5EF4-FFF2-40B4-BE49-F238E27FC236}">
                <a16:creationId xmlns:a16="http://schemas.microsoft.com/office/drawing/2014/main" id="{6FA40F97-3DEF-3A4A-968C-10348FD63ABA}"/>
              </a:ext>
            </a:extLst>
          </p:cNvPr>
          <p:cNvSpPr>
            <a:spLocks noGrp="1"/>
          </p:cNvSpPr>
          <p:nvPr>
            <p:ph sz="quarter" idx="11"/>
          </p:nvPr>
        </p:nvSpPr>
        <p:spPr>
          <a:xfrm>
            <a:off x="621553" y="1252157"/>
            <a:ext cx="7902388" cy="3052503"/>
          </a:xfrm>
        </p:spPr>
        <p:txBody>
          <a:bodyPr/>
          <a:lstStyle/>
          <a:p>
            <a:r>
              <a:rPr lang="en-GB" sz="1500" b="1" dirty="0"/>
              <a:t>Big Data Analytics for Accounting and Auditing</a:t>
            </a:r>
            <a:endParaRPr lang="en-BB" sz="1500"/>
          </a:p>
          <a:p>
            <a:r>
              <a:rPr lang="en-GB" sz="1500" b="1" dirty="0"/>
              <a:t>Term 2 Lecturer </a:t>
            </a:r>
            <a:endParaRPr lang="en-BB" sz="1500" b="1"/>
          </a:p>
          <a:p>
            <a:pPr lvl="1"/>
            <a:r>
              <a:rPr lang="en-GB" sz="1500" dirty="0"/>
              <a:t>Terry Harris MPhil., PhD.</a:t>
            </a:r>
            <a:endParaRPr lang="en-BB" sz="1500"/>
          </a:p>
          <a:p>
            <a:endParaRPr lang="en-US" dirty="0"/>
          </a:p>
        </p:txBody>
      </p:sp>
      <p:graphicFrame>
        <p:nvGraphicFramePr>
          <p:cNvPr id="7" name="Content Placeholder 3">
            <a:extLst>
              <a:ext uri="{FF2B5EF4-FFF2-40B4-BE49-F238E27FC236}">
                <a16:creationId xmlns:a16="http://schemas.microsoft.com/office/drawing/2014/main" id="{0B86F8BD-2FB2-9540-B834-EF0698C4B6AF}"/>
              </a:ext>
            </a:extLst>
          </p:cNvPr>
          <p:cNvGraphicFramePr>
            <a:graphicFrameLocks/>
          </p:cNvGraphicFramePr>
          <p:nvPr>
            <p:extLst>
              <p:ext uri="{D42A27DB-BD31-4B8C-83A1-F6EECF244321}">
                <p14:modId xmlns:p14="http://schemas.microsoft.com/office/powerpoint/2010/main" val="1480979079"/>
              </p:ext>
            </p:extLst>
          </p:nvPr>
        </p:nvGraphicFramePr>
        <p:xfrm>
          <a:off x="871444" y="2303656"/>
          <a:ext cx="7402606" cy="1697424"/>
        </p:xfrm>
        <a:graphic>
          <a:graphicData uri="http://schemas.openxmlformats.org/drawingml/2006/table">
            <a:tbl>
              <a:tblPr>
                <a:tableStyleId>{5C22544A-7EE6-4342-B048-85BDC9FD1C3A}</a:tableStyleId>
              </a:tblPr>
              <a:tblGrid>
                <a:gridCol w="1428750">
                  <a:extLst>
                    <a:ext uri="{9D8B030D-6E8A-4147-A177-3AD203B41FA5}">
                      <a16:colId xmlns:a16="http://schemas.microsoft.com/office/drawing/2014/main" val="1721020326"/>
                    </a:ext>
                  </a:extLst>
                </a:gridCol>
                <a:gridCol w="5973856">
                  <a:extLst>
                    <a:ext uri="{9D8B030D-6E8A-4147-A177-3AD203B41FA5}">
                      <a16:colId xmlns:a16="http://schemas.microsoft.com/office/drawing/2014/main" val="1629271645"/>
                    </a:ext>
                  </a:extLst>
                </a:gridCol>
              </a:tblGrid>
              <a:tr h="228600">
                <a:tc>
                  <a:txBody>
                    <a:bodyPr/>
                    <a:lstStyle/>
                    <a:p>
                      <a:pPr algn="ctr">
                        <a:spcAft>
                          <a:spcPts val="0"/>
                        </a:spcAft>
                      </a:pPr>
                      <a:r>
                        <a:rPr lang="en-GB" sz="1500" b="1" dirty="0">
                          <a:effectLst/>
                        </a:rPr>
                        <a:t>Teaching Week</a:t>
                      </a:r>
                      <a:endParaRPr lang="en-BB" sz="1500" b="1" dirty="0">
                        <a:effectLst/>
                        <a:latin typeface="Times New Roman" panose="02020603050405020304" pitchFamily="18" charset="0"/>
                        <a:ea typeface="Times New Roman" panose="02020603050405020304" pitchFamily="18" charset="0"/>
                      </a:endParaRPr>
                    </a:p>
                  </a:txBody>
                  <a:tcPr marL="38105" marR="38105" marT="0" marB="0"/>
                </a:tc>
                <a:tc>
                  <a:txBody>
                    <a:bodyPr/>
                    <a:lstStyle/>
                    <a:p>
                      <a:pPr algn="l">
                        <a:spcAft>
                          <a:spcPts val="0"/>
                        </a:spcAft>
                      </a:pPr>
                      <a:r>
                        <a:rPr lang="en-GB" sz="1500" b="1" dirty="0">
                          <a:effectLst/>
                        </a:rPr>
                        <a:t>Lecture Topic</a:t>
                      </a:r>
                      <a:endParaRPr lang="en-BB" sz="1500" b="1" dirty="0">
                        <a:effectLst/>
                        <a:latin typeface="Times New Roman" panose="02020603050405020304" pitchFamily="18" charset="0"/>
                        <a:ea typeface="Times New Roman" panose="02020603050405020304" pitchFamily="18" charset="0"/>
                      </a:endParaRPr>
                    </a:p>
                  </a:txBody>
                  <a:tcPr marL="38105" marR="38105" marT="0" marB="0"/>
                </a:tc>
                <a:extLst>
                  <a:ext uri="{0D108BD9-81ED-4DB2-BD59-A6C34878D82A}">
                    <a16:rowId xmlns:a16="http://schemas.microsoft.com/office/drawing/2014/main" val="1140241430"/>
                  </a:ext>
                </a:extLst>
              </a:tr>
              <a:tr h="302291">
                <a:tc>
                  <a:txBody>
                    <a:bodyPr/>
                    <a:lstStyle/>
                    <a:p>
                      <a:pPr algn="ctr">
                        <a:spcAft>
                          <a:spcPts val="0"/>
                        </a:spcAft>
                      </a:pPr>
                      <a:r>
                        <a:rPr lang="en-GB" sz="1500" dirty="0">
                          <a:effectLst/>
                          <a:latin typeface="+mn-lt"/>
                        </a:rPr>
                        <a:t>1</a:t>
                      </a:r>
                      <a:endParaRPr lang="en-BB" sz="1500" dirty="0">
                        <a:effectLst/>
                        <a:latin typeface="+mn-lt"/>
                      </a:endParaRPr>
                    </a:p>
                  </a:txBody>
                  <a:tcPr marL="38105" marR="38105" marT="0" marB="0"/>
                </a:tc>
                <a:tc>
                  <a:txBody>
                    <a:bodyPr/>
                    <a:lstStyle/>
                    <a:p>
                      <a:pPr algn="l">
                        <a:spcAft>
                          <a:spcPts val="0"/>
                        </a:spcAft>
                      </a:pPr>
                      <a:r>
                        <a:rPr lang="en-GB" sz="1500" kern="1200" dirty="0">
                          <a:solidFill>
                            <a:schemeClr val="dk1"/>
                          </a:solidFill>
                          <a:effectLst/>
                          <a:latin typeface="+mn-lt"/>
                          <a:ea typeface="+mn-ea"/>
                          <a:cs typeface="+mn-cs"/>
                        </a:rPr>
                        <a:t>Machine learning for Big Data Analytics: Introduction to Linear Regression</a:t>
                      </a:r>
                      <a:r>
                        <a:rPr lang="en-BB" sz="1500" dirty="0">
                          <a:effectLst/>
                          <a:latin typeface="+mn-lt"/>
                        </a:rPr>
                        <a:t> </a:t>
                      </a:r>
                      <a:endParaRPr lang="en-BB" sz="1500" dirty="0">
                        <a:effectLst/>
                        <a:latin typeface="+mn-lt"/>
                        <a:ea typeface="Times New Roman" panose="02020603050405020304" pitchFamily="18" charset="0"/>
                      </a:endParaRPr>
                    </a:p>
                  </a:txBody>
                  <a:tcPr marL="38105" marR="38105" marT="0" marB="0"/>
                </a:tc>
                <a:extLst>
                  <a:ext uri="{0D108BD9-81ED-4DB2-BD59-A6C34878D82A}">
                    <a16:rowId xmlns:a16="http://schemas.microsoft.com/office/drawing/2014/main" val="4276868129"/>
                  </a:ext>
                </a:extLst>
              </a:tr>
              <a:tr h="302559">
                <a:tc>
                  <a:txBody>
                    <a:bodyPr/>
                    <a:lstStyle/>
                    <a:p>
                      <a:pPr algn="ctr">
                        <a:spcAft>
                          <a:spcPts val="0"/>
                        </a:spcAft>
                      </a:pPr>
                      <a:r>
                        <a:rPr lang="en-GB" sz="1500" dirty="0">
                          <a:effectLst/>
                          <a:latin typeface="+mn-lt"/>
                        </a:rPr>
                        <a:t>2</a:t>
                      </a:r>
                      <a:endParaRPr lang="en-BB" sz="1500" dirty="0">
                        <a:effectLst/>
                        <a:latin typeface="+mn-lt"/>
                      </a:endParaRPr>
                    </a:p>
                  </a:txBody>
                  <a:tcPr marL="38105" marR="38105" marT="0" marB="0"/>
                </a:tc>
                <a:tc>
                  <a:txBody>
                    <a:bodyPr/>
                    <a:lstStyle/>
                    <a:p>
                      <a:r>
                        <a:rPr lang="en-GB" sz="1500" kern="1200" dirty="0">
                          <a:solidFill>
                            <a:schemeClr val="dk1"/>
                          </a:solidFill>
                          <a:effectLst/>
                          <a:latin typeface="+mn-lt"/>
                          <a:ea typeface="+mn-ea"/>
                          <a:cs typeface="+mn-cs"/>
                        </a:rPr>
                        <a:t>Linear Algebra and Linear Regression with Multiple Variables</a:t>
                      </a:r>
                      <a:endParaRPr lang="en-BB" sz="1500" kern="1200" dirty="0">
                        <a:solidFill>
                          <a:schemeClr val="dk1"/>
                        </a:solidFill>
                        <a:effectLst/>
                        <a:latin typeface="+mn-lt"/>
                        <a:ea typeface="+mn-ea"/>
                        <a:cs typeface="+mn-cs"/>
                      </a:endParaRPr>
                    </a:p>
                  </a:txBody>
                  <a:tcPr marL="38105" marR="38105" marT="0" marB="0"/>
                </a:tc>
                <a:extLst>
                  <a:ext uri="{0D108BD9-81ED-4DB2-BD59-A6C34878D82A}">
                    <a16:rowId xmlns:a16="http://schemas.microsoft.com/office/drawing/2014/main" val="3759560920"/>
                  </a:ext>
                </a:extLst>
              </a:tr>
              <a:tr h="228600">
                <a:tc>
                  <a:txBody>
                    <a:bodyPr/>
                    <a:lstStyle/>
                    <a:p>
                      <a:pPr algn="ctr">
                        <a:spcAft>
                          <a:spcPts val="0"/>
                        </a:spcAft>
                      </a:pPr>
                      <a:r>
                        <a:rPr lang="en-GB" sz="1500" dirty="0">
                          <a:effectLst/>
                          <a:latin typeface="+mn-lt"/>
                        </a:rPr>
                        <a:t>3</a:t>
                      </a:r>
                      <a:endParaRPr lang="en-BB" sz="1500" dirty="0">
                        <a:effectLst/>
                        <a:latin typeface="+mn-lt"/>
                      </a:endParaRPr>
                    </a:p>
                  </a:txBody>
                  <a:tcPr marL="38105" marR="38105" marT="0" marB="0"/>
                </a:tc>
                <a:tc>
                  <a:txBody>
                    <a:bodyPr/>
                    <a:lstStyle/>
                    <a:p>
                      <a:pPr>
                        <a:spcBef>
                          <a:spcPts val="100"/>
                        </a:spcBef>
                        <a:spcAft>
                          <a:spcPts val="100"/>
                        </a:spcAft>
                      </a:pPr>
                      <a:r>
                        <a:rPr lang="en-GB" sz="1500" dirty="0">
                          <a:effectLst/>
                          <a:latin typeface="+mn-lt"/>
                          <a:ea typeface="Times New Roman" panose="02020603050405020304" pitchFamily="18" charset="0"/>
                        </a:rPr>
                        <a:t>Logistic Regression with Regularisation </a:t>
                      </a:r>
                      <a:endParaRPr lang="en-BB" sz="1500" dirty="0">
                        <a:effectLst/>
                        <a:latin typeface="+mn-lt"/>
                        <a:ea typeface="Times New Roman" panose="02020603050405020304" pitchFamily="18" charset="0"/>
                      </a:endParaRPr>
                    </a:p>
                  </a:txBody>
                  <a:tcPr marL="51435" marR="51435" marT="0" marB="0"/>
                </a:tc>
                <a:extLst>
                  <a:ext uri="{0D108BD9-81ED-4DB2-BD59-A6C34878D82A}">
                    <a16:rowId xmlns:a16="http://schemas.microsoft.com/office/drawing/2014/main" val="652198876"/>
                  </a:ext>
                </a:extLst>
              </a:tr>
              <a:tr h="312644">
                <a:tc>
                  <a:txBody>
                    <a:bodyPr/>
                    <a:lstStyle/>
                    <a:p>
                      <a:pPr algn="ctr">
                        <a:spcAft>
                          <a:spcPts val="0"/>
                        </a:spcAft>
                      </a:pPr>
                      <a:r>
                        <a:rPr lang="en-GB" sz="1500" dirty="0">
                          <a:effectLst/>
                          <a:latin typeface="+mn-lt"/>
                        </a:rPr>
                        <a:t>4</a:t>
                      </a:r>
                      <a:endParaRPr lang="en-BB" sz="1500" dirty="0">
                        <a:effectLst/>
                        <a:latin typeface="+mn-lt"/>
                      </a:endParaRPr>
                    </a:p>
                  </a:txBody>
                  <a:tcPr marL="38105" marR="38105" marT="0" marB="0"/>
                </a:tc>
                <a:tc>
                  <a:txBody>
                    <a:bodyPr/>
                    <a:lstStyle/>
                    <a:p>
                      <a:pPr algn="l">
                        <a:spcAft>
                          <a:spcPts val="0"/>
                        </a:spcAft>
                      </a:pPr>
                      <a:r>
                        <a:rPr lang="en-GB" sz="1500" kern="1200" dirty="0">
                          <a:solidFill>
                            <a:schemeClr val="dk1"/>
                          </a:solidFill>
                          <a:effectLst/>
                          <a:latin typeface="+mn-lt"/>
                          <a:ea typeface="+mn-ea"/>
                          <a:cs typeface="+mn-cs"/>
                        </a:rPr>
                        <a:t>Introduction to Artificial Neural Networks (ANNs)</a:t>
                      </a:r>
                      <a:r>
                        <a:rPr lang="en-BB" sz="1500" dirty="0">
                          <a:effectLst/>
                          <a:latin typeface="+mn-lt"/>
                        </a:rPr>
                        <a:t> </a:t>
                      </a:r>
                      <a:endParaRPr lang="en-BB" sz="1500" dirty="0">
                        <a:effectLst/>
                        <a:latin typeface="+mn-lt"/>
                        <a:ea typeface="Times New Roman" panose="02020603050405020304" pitchFamily="18" charset="0"/>
                      </a:endParaRPr>
                    </a:p>
                  </a:txBody>
                  <a:tcPr marL="38105" marR="38105" marT="0" marB="0"/>
                </a:tc>
                <a:extLst>
                  <a:ext uri="{0D108BD9-81ED-4DB2-BD59-A6C34878D82A}">
                    <a16:rowId xmlns:a16="http://schemas.microsoft.com/office/drawing/2014/main" val="1578168075"/>
                  </a:ext>
                </a:extLst>
              </a:tr>
              <a:tr h="322730">
                <a:tc>
                  <a:txBody>
                    <a:bodyPr/>
                    <a:lstStyle/>
                    <a:p>
                      <a:pPr algn="ctr">
                        <a:spcAft>
                          <a:spcPts val="0"/>
                        </a:spcAft>
                      </a:pPr>
                      <a:r>
                        <a:rPr lang="en-GB" sz="1500" dirty="0">
                          <a:effectLst/>
                          <a:latin typeface="+mn-lt"/>
                        </a:rPr>
                        <a:t>5</a:t>
                      </a:r>
                      <a:endParaRPr lang="en-BB" sz="1500" dirty="0">
                        <a:effectLst/>
                        <a:latin typeface="+mn-lt"/>
                      </a:endParaRPr>
                    </a:p>
                  </a:txBody>
                  <a:tcPr marL="38105" marR="38105" marT="0" marB="0"/>
                </a:tc>
                <a:tc>
                  <a:txBody>
                    <a:bodyPr/>
                    <a:lstStyle/>
                    <a:p>
                      <a:pPr>
                        <a:lnSpc>
                          <a:spcPct val="115000"/>
                        </a:lnSpc>
                        <a:spcAft>
                          <a:spcPts val="1000"/>
                        </a:spcAft>
                        <a:tabLst>
                          <a:tab pos="457200" algn="l"/>
                        </a:tabLst>
                      </a:pPr>
                      <a:r>
                        <a:rPr lang="en-GB" sz="1500" dirty="0">
                          <a:effectLst/>
                          <a:latin typeface="+mn-lt"/>
                          <a:ea typeface="Times New Roman" panose="02020603050405020304" pitchFamily="18" charset="0"/>
                        </a:rPr>
                        <a:t>More Artificial Neural Networks (ANNs)</a:t>
                      </a:r>
                      <a:endParaRPr lang="en-BB" sz="1500" dirty="0">
                        <a:effectLst/>
                        <a:latin typeface="+mn-lt"/>
                        <a:ea typeface="Times New Roman" panose="02020603050405020304" pitchFamily="18" charset="0"/>
                      </a:endParaRPr>
                    </a:p>
                  </a:txBody>
                  <a:tcPr marL="51435" marR="51435" marT="0" marB="0"/>
                </a:tc>
                <a:extLst>
                  <a:ext uri="{0D108BD9-81ED-4DB2-BD59-A6C34878D82A}">
                    <a16:rowId xmlns:a16="http://schemas.microsoft.com/office/drawing/2014/main" val="2805833918"/>
                  </a:ext>
                </a:extLst>
              </a:tr>
            </a:tbl>
          </a:graphicData>
        </a:graphic>
      </p:graphicFrame>
      <p:graphicFrame>
        <p:nvGraphicFramePr>
          <p:cNvPr id="8" name="Content Placeholder 3">
            <a:extLst>
              <a:ext uri="{FF2B5EF4-FFF2-40B4-BE49-F238E27FC236}">
                <a16:creationId xmlns:a16="http://schemas.microsoft.com/office/drawing/2014/main" id="{5782277A-9ABD-4947-B2E7-0195AB53DF2F}"/>
              </a:ext>
            </a:extLst>
          </p:cNvPr>
          <p:cNvGraphicFramePr>
            <a:graphicFrameLocks/>
          </p:cNvGraphicFramePr>
          <p:nvPr>
            <p:extLst>
              <p:ext uri="{D42A27DB-BD31-4B8C-83A1-F6EECF244321}">
                <p14:modId xmlns:p14="http://schemas.microsoft.com/office/powerpoint/2010/main" val="91742864"/>
              </p:ext>
            </p:extLst>
          </p:nvPr>
        </p:nvGraphicFramePr>
        <p:xfrm>
          <a:off x="871444" y="4001080"/>
          <a:ext cx="7402606" cy="1562953"/>
        </p:xfrm>
        <a:graphic>
          <a:graphicData uri="http://schemas.openxmlformats.org/drawingml/2006/table">
            <a:tbl>
              <a:tblPr>
                <a:tableStyleId>{5C22544A-7EE6-4342-B048-85BDC9FD1C3A}</a:tableStyleId>
              </a:tblPr>
              <a:tblGrid>
                <a:gridCol w="1459007">
                  <a:extLst>
                    <a:ext uri="{9D8B030D-6E8A-4147-A177-3AD203B41FA5}">
                      <a16:colId xmlns:a16="http://schemas.microsoft.com/office/drawing/2014/main" val="1721020326"/>
                    </a:ext>
                  </a:extLst>
                </a:gridCol>
                <a:gridCol w="5943599">
                  <a:extLst>
                    <a:ext uri="{9D8B030D-6E8A-4147-A177-3AD203B41FA5}">
                      <a16:colId xmlns:a16="http://schemas.microsoft.com/office/drawing/2014/main" val="1629271645"/>
                    </a:ext>
                  </a:extLst>
                </a:gridCol>
              </a:tblGrid>
              <a:tr h="302291">
                <a:tc>
                  <a:txBody>
                    <a:bodyPr/>
                    <a:lstStyle/>
                    <a:p>
                      <a:pPr algn="ctr">
                        <a:spcAft>
                          <a:spcPts val="0"/>
                        </a:spcAft>
                      </a:pPr>
                      <a:r>
                        <a:rPr lang="en-GB" sz="1500" dirty="0">
                          <a:effectLst/>
                          <a:latin typeface="+mn-lt"/>
                        </a:rPr>
                        <a:t>6</a:t>
                      </a:r>
                      <a:endParaRPr lang="en-BB" sz="1500" dirty="0">
                        <a:effectLst/>
                        <a:latin typeface="+mn-lt"/>
                      </a:endParaRPr>
                    </a:p>
                  </a:txBody>
                  <a:tcPr marL="38105" marR="38105" marT="0" marB="0"/>
                </a:tc>
                <a:tc>
                  <a:txBody>
                    <a:bodyPr/>
                    <a:lstStyle/>
                    <a:p>
                      <a:r>
                        <a:rPr lang="en-GB" sz="1500" kern="1200" dirty="0">
                          <a:solidFill>
                            <a:schemeClr val="dk1"/>
                          </a:solidFill>
                          <a:effectLst/>
                          <a:latin typeface="+mn-lt"/>
                          <a:ea typeface="+mn-ea"/>
                          <a:cs typeface="+mn-cs"/>
                        </a:rPr>
                        <a:t>Support Vector Machines (SVMs)</a:t>
                      </a:r>
                      <a:endParaRPr lang="en-BB" sz="1500" kern="1200" dirty="0">
                        <a:solidFill>
                          <a:schemeClr val="dk1"/>
                        </a:solidFill>
                        <a:effectLst/>
                        <a:latin typeface="+mn-lt"/>
                        <a:ea typeface="+mn-ea"/>
                        <a:cs typeface="+mn-cs"/>
                      </a:endParaRPr>
                    </a:p>
                  </a:txBody>
                  <a:tcPr marL="38105" marR="38105" marT="0" marB="0"/>
                </a:tc>
                <a:extLst>
                  <a:ext uri="{0D108BD9-81ED-4DB2-BD59-A6C34878D82A}">
                    <a16:rowId xmlns:a16="http://schemas.microsoft.com/office/drawing/2014/main" val="4276868129"/>
                  </a:ext>
                </a:extLst>
              </a:tr>
              <a:tr h="302559">
                <a:tc>
                  <a:txBody>
                    <a:bodyPr/>
                    <a:lstStyle/>
                    <a:p>
                      <a:pPr algn="ctr">
                        <a:spcAft>
                          <a:spcPts val="0"/>
                        </a:spcAft>
                      </a:pPr>
                      <a:r>
                        <a:rPr lang="en-GB" sz="1500" dirty="0">
                          <a:effectLst/>
                          <a:latin typeface="+mn-lt"/>
                        </a:rPr>
                        <a:t>7</a:t>
                      </a:r>
                      <a:endParaRPr lang="en-BB" sz="1500" dirty="0">
                        <a:effectLst/>
                        <a:latin typeface="+mn-lt"/>
                      </a:endParaRPr>
                    </a:p>
                  </a:txBody>
                  <a:tcPr marL="38105" marR="38105" marT="0" marB="0"/>
                </a:tc>
                <a:tc>
                  <a:txBody>
                    <a:bodyPr/>
                    <a:lstStyle/>
                    <a:p>
                      <a:r>
                        <a:rPr lang="en-GB" sz="1500" kern="1200" dirty="0">
                          <a:solidFill>
                            <a:schemeClr val="dk1"/>
                          </a:solidFill>
                          <a:effectLst/>
                          <a:latin typeface="+mn-lt"/>
                          <a:ea typeface="+mn-ea"/>
                          <a:cs typeface="+mn-cs"/>
                        </a:rPr>
                        <a:t>Association Rules and Clustering with K-Means</a:t>
                      </a:r>
                      <a:r>
                        <a:rPr lang="en-BB" sz="1500" dirty="0">
                          <a:effectLst/>
                          <a:latin typeface="+mn-lt"/>
                        </a:rPr>
                        <a:t> </a:t>
                      </a:r>
                      <a:endParaRPr lang="en-BB" sz="1500" kern="1200" dirty="0">
                        <a:solidFill>
                          <a:schemeClr val="dk1"/>
                        </a:solidFill>
                        <a:effectLst/>
                        <a:latin typeface="+mn-lt"/>
                        <a:ea typeface="+mn-ea"/>
                        <a:cs typeface="+mn-cs"/>
                      </a:endParaRPr>
                    </a:p>
                  </a:txBody>
                  <a:tcPr marL="38105" marR="38105" marT="0" marB="0"/>
                </a:tc>
                <a:extLst>
                  <a:ext uri="{0D108BD9-81ED-4DB2-BD59-A6C34878D82A}">
                    <a16:rowId xmlns:a16="http://schemas.microsoft.com/office/drawing/2014/main" val="3759560920"/>
                  </a:ext>
                </a:extLst>
              </a:tr>
              <a:tr h="322729">
                <a:tc>
                  <a:txBody>
                    <a:bodyPr/>
                    <a:lstStyle/>
                    <a:p>
                      <a:pPr algn="ctr">
                        <a:spcAft>
                          <a:spcPts val="0"/>
                        </a:spcAft>
                      </a:pPr>
                      <a:r>
                        <a:rPr lang="en-GB" sz="1500" dirty="0">
                          <a:effectLst/>
                          <a:latin typeface="+mn-lt"/>
                        </a:rPr>
                        <a:t>8</a:t>
                      </a:r>
                      <a:endParaRPr lang="en-BB" sz="1500" dirty="0">
                        <a:effectLst/>
                        <a:latin typeface="+mn-lt"/>
                      </a:endParaRPr>
                    </a:p>
                  </a:txBody>
                  <a:tcPr marL="38105" marR="38105" marT="0" marB="0"/>
                </a:tc>
                <a:tc>
                  <a:txBody>
                    <a:bodyPr/>
                    <a:lstStyle/>
                    <a:p>
                      <a:pPr>
                        <a:spcBef>
                          <a:spcPts val="100"/>
                        </a:spcBef>
                        <a:spcAft>
                          <a:spcPts val="100"/>
                        </a:spcAft>
                      </a:pPr>
                      <a:r>
                        <a:rPr lang="en-GB" sz="1500" dirty="0">
                          <a:effectLst/>
                          <a:latin typeface="+mn-lt"/>
                          <a:ea typeface="Times New Roman" panose="02020603050405020304" pitchFamily="18" charset="0"/>
                        </a:rPr>
                        <a:t>Dimensionality Reduction using PCA 1</a:t>
                      </a:r>
                      <a:endParaRPr lang="en-BB" sz="1500" dirty="0">
                        <a:effectLst/>
                        <a:latin typeface="+mn-lt"/>
                        <a:ea typeface="Times New Roman" panose="02020603050405020304" pitchFamily="18" charset="0"/>
                      </a:endParaRPr>
                    </a:p>
                  </a:txBody>
                  <a:tcPr marL="51435" marR="51435" marT="0" marB="0"/>
                </a:tc>
                <a:extLst>
                  <a:ext uri="{0D108BD9-81ED-4DB2-BD59-A6C34878D82A}">
                    <a16:rowId xmlns:a16="http://schemas.microsoft.com/office/drawing/2014/main" val="652198876"/>
                  </a:ext>
                </a:extLst>
              </a:tr>
              <a:tr h="312644">
                <a:tc>
                  <a:txBody>
                    <a:bodyPr/>
                    <a:lstStyle/>
                    <a:p>
                      <a:pPr algn="ctr">
                        <a:spcAft>
                          <a:spcPts val="0"/>
                        </a:spcAft>
                      </a:pPr>
                      <a:r>
                        <a:rPr lang="en-GB" sz="1500" dirty="0">
                          <a:effectLst/>
                          <a:latin typeface="+mn-lt"/>
                        </a:rPr>
                        <a:t>9</a:t>
                      </a:r>
                      <a:endParaRPr lang="en-BB" sz="1500" dirty="0">
                        <a:effectLst/>
                        <a:latin typeface="+mn-lt"/>
                      </a:endParaRPr>
                    </a:p>
                  </a:txBody>
                  <a:tcPr marL="38105" marR="38105" marT="0" marB="0"/>
                </a:tc>
                <a:tc>
                  <a:txBody>
                    <a:bodyPr/>
                    <a:lstStyle/>
                    <a:p>
                      <a:pPr>
                        <a:spcBef>
                          <a:spcPts val="100"/>
                        </a:spcBef>
                        <a:spcAft>
                          <a:spcPts val="100"/>
                        </a:spcAft>
                      </a:pPr>
                      <a:r>
                        <a:rPr lang="en-GB" sz="1500" dirty="0">
                          <a:effectLst/>
                          <a:latin typeface="+mn-lt"/>
                          <a:ea typeface="Times New Roman" panose="02020603050405020304" pitchFamily="18" charset="0"/>
                        </a:rPr>
                        <a:t>Dimensionality Reduction using PCA 2</a:t>
                      </a:r>
                      <a:endParaRPr lang="en-BB" sz="1500" dirty="0">
                        <a:effectLst/>
                        <a:latin typeface="+mn-lt"/>
                        <a:ea typeface="Times New Roman" panose="02020603050405020304" pitchFamily="18" charset="0"/>
                      </a:endParaRPr>
                    </a:p>
                  </a:txBody>
                  <a:tcPr marL="51435" marR="51435" marT="0" marB="0"/>
                </a:tc>
                <a:extLst>
                  <a:ext uri="{0D108BD9-81ED-4DB2-BD59-A6C34878D82A}">
                    <a16:rowId xmlns:a16="http://schemas.microsoft.com/office/drawing/2014/main" val="1578168075"/>
                  </a:ext>
                </a:extLst>
              </a:tr>
              <a:tr h="322730">
                <a:tc>
                  <a:txBody>
                    <a:bodyPr/>
                    <a:lstStyle/>
                    <a:p>
                      <a:pPr algn="ctr">
                        <a:spcAft>
                          <a:spcPts val="0"/>
                        </a:spcAft>
                      </a:pPr>
                      <a:r>
                        <a:rPr lang="en-GB" sz="1500" dirty="0">
                          <a:effectLst/>
                          <a:latin typeface="+mn-lt"/>
                        </a:rPr>
                        <a:t>10</a:t>
                      </a:r>
                      <a:endParaRPr lang="en-BB" sz="1500" dirty="0">
                        <a:effectLst/>
                        <a:latin typeface="+mn-lt"/>
                      </a:endParaRPr>
                    </a:p>
                  </a:txBody>
                  <a:tcPr marL="38105" marR="38105" marT="0" marB="0"/>
                </a:tc>
                <a:tc>
                  <a:txBody>
                    <a:bodyPr/>
                    <a:lstStyle/>
                    <a:p>
                      <a:pPr algn="l">
                        <a:spcAft>
                          <a:spcPts val="0"/>
                        </a:spcAft>
                      </a:pPr>
                      <a:r>
                        <a:rPr lang="en-GB" sz="1500" dirty="0">
                          <a:effectLst/>
                          <a:latin typeface="+mn-lt"/>
                        </a:rPr>
                        <a:t>Review</a:t>
                      </a:r>
                      <a:endParaRPr lang="en-BB" sz="1500" dirty="0">
                        <a:effectLst/>
                        <a:latin typeface="+mn-lt"/>
                        <a:ea typeface="Times New Roman" panose="02020603050405020304" pitchFamily="18" charset="0"/>
                      </a:endParaRPr>
                    </a:p>
                  </a:txBody>
                  <a:tcPr marL="38105" marR="38105" marT="0" marB="0"/>
                </a:tc>
                <a:extLst>
                  <a:ext uri="{0D108BD9-81ED-4DB2-BD59-A6C34878D82A}">
                    <a16:rowId xmlns:a16="http://schemas.microsoft.com/office/drawing/2014/main" val="2805833918"/>
                  </a:ext>
                </a:extLst>
              </a:tr>
            </a:tbl>
          </a:graphicData>
        </a:graphic>
      </p:graphicFrame>
    </p:spTree>
    <p:extLst>
      <p:ext uri="{BB962C8B-B14F-4D97-AF65-F5344CB8AC3E}">
        <p14:creationId xmlns:p14="http://schemas.microsoft.com/office/powerpoint/2010/main" val="1935745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DF77-A27A-2C4D-9468-61905032A59F}"/>
              </a:ext>
            </a:extLst>
          </p:cNvPr>
          <p:cNvSpPr>
            <a:spLocks noGrp="1"/>
          </p:cNvSpPr>
          <p:nvPr>
            <p:ph type="title"/>
          </p:nvPr>
        </p:nvSpPr>
        <p:spPr/>
        <p:txBody>
          <a:bodyPr/>
          <a:lstStyle/>
          <a:p>
            <a:pPr algn="r"/>
            <a:r>
              <a:rPr lang="en-US" dirty="0"/>
              <a:t>Acquired Skills</a:t>
            </a:r>
          </a:p>
        </p:txBody>
      </p:sp>
      <p:sp>
        <p:nvSpPr>
          <p:cNvPr id="3" name="Content Placeholder 2">
            <a:extLst>
              <a:ext uri="{FF2B5EF4-FFF2-40B4-BE49-F238E27FC236}">
                <a16:creationId xmlns:a16="http://schemas.microsoft.com/office/drawing/2014/main" id="{C6B28B14-C18A-D542-94CA-793117F4DD72}"/>
              </a:ext>
            </a:extLst>
          </p:cNvPr>
          <p:cNvSpPr>
            <a:spLocks noGrp="1"/>
          </p:cNvSpPr>
          <p:nvPr>
            <p:ph sz="quarter" idx="11"/>
          </p:nvPr>
        </p:nvSpPr>
        <p:spPr>
          <a:xfrm>
            <a:off x="621553" y="1494823"/>
            <a:ext cx="7902388" cy="3052503"/>
          </a:xfrm>
        </p:spPr>
        <p:txBody>
          <a:bodyPr/>
          <a:lstStyle/>
          <a:p>
            <a:pPr marL="285750" indent="-285750">
              <a:buFont typeface="Arial" panose="020B0604020202020204" pitchFamily="34" charset="0"/>
              <a:buChar char="•"/>
            </a:pPr>
            <a:r>
              <a:rPr lang="en-US" dirty="0">
                <a:cs typeface="Arial" panose="020B0604020202020204" pitchFamily="34" charset="0"/>
              </a:rPr>
              <a:t>Data analytic skills in Stata, Python, &amp; </a:t>
            </a:r>
            <a:r>
              <a:rPr lang="en-US" dirty="0" err="1">
                <a:cs typeface="Arial" panose="020B0604020202020204" pitchFamily="34" charset="0"/>
              </a:rPr>
              <a:t>Matlab</a:t>
            </a:r>
            <a:r>
              <a:rPr lang="en-US" dirty="0">
                <a:cs typeface="Arial" panose="020B0604020202020204" pitchFamily="34" charset="0"/>
              </a:rPr>
              <a:t>.</a:t>
            </a:r>
          </a:p>
          <a:p>
            <a:pPr marL="285750" indent="-285750">
              <a:buFont typeface="Arial" panose="020B0604020202020204" pitchFamily="34" charset="0"/>
              <a:buChar char="•"/>
            </a:pPr>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Data </a:t>
            </a:r>
            <a:r>
              <a:rPr lang="en-US" dirty="0" err="1">
                <a:cs typeface="Arial" panose="020B0604020202020204" pitchFamily="34" charset="0"/>
              </a:rPr>
              <a:t>visualisation</a:t>
            </a:r>
            <a:r>
              <a:rPr lang="en-US" dirty="0">
                <a:cs typeface="Arial" panose="020B0604020202020204" pitchFamily="34" charset="0"/>
              </a:rPr>
              <a:t> and presentation skills in Tableau.</a:t>
            </a:r>
          </a:p>
          <a:p>
            <a:endParaRPr lang="en-US" dirty="0"/>
          </a:p>
        </p:txBody>
      </p:sp>
    </p:spTree>
    <p:extLst>
      <p:ext uri="{BB962C8B-B14F-4D97-AF65-F5344CB8AC3E}">
        <p14:creationId xmlns:p14="http://schemas.microsoft.com/office/powerpoint/2010/main" val="221691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C940-7F96-134A-AD2F-8E4D45974BFC}"/>
              </a:ext>
            </a:extLst>
          </p:cNvPr>
          <p:cNvSpPr>
            <a:spLocks noGrp="1"/>
          </p:cNvSpPr>
          <p:nvPr>
            <p:ph type="title"/>
          </p:nvPr>
        </p:nvSpPr>
        <p:spPr/>
        <p:txBody>
          <a:bodyPr/>
          <a:lstStyle/>
          <a:p>
            <a:pPr algn="r"/>
            <a:r>
              <a:rPr lang="en-US" dirty="0"/>
              <a:t>Students’ Feedback</a:t>
            </a:r>
          </a:p>
        </p:txBody>
      </p:sp>
      <p:pic>
        <p:nvPicPr>
          <p:cNvPr id="4" name="Content Placeholder 3" descr="A picture containing bird&#10;&#10;Description automatically generated">
            <a:extLst>
              <a:ext uri="{FF2B5EF4-FFF2-40B4-BE49-F238E27FC236}">
                <a16:creationId xmlns:a16="http://schemas.microsoft.com/office/drawing/2014/main" id="{557C6B14-CB08-E54C-B05C-B433471AFE3E}"/>
              </a:ext>
            </a:extLst>
          </p:cNvPr>
          <p:cNvPicPr>
            <a:picLocks noGrp="1" noChangeAspect="1"/>
          </p:cNvPicPr>
          <p:nvPr>
            <p:ph sz="quarter" idx="11"/>
          </p:nvPr>
        </p:nvPicPr>
        <p:blipFill>
          <a:blip r:embed="rId2"/>
          <a:stretch>
            <a:fillRect/>
          </a:stretch>
        </p:blipFill>
        <p:spPr>
          <a:xfrm>
            <a:off x="4572747" y="1209503"/>
            <a:ext cx="4319389" cy="21717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2A9B936B-991C-BD41-8A9A-48A48B5D0FCA}"/>
              </a:ext>
            </a:extLst>
          </p:cNvPr>
          <p:cNvPicPr>
            <a:picLocks noChangeAspect="1"/>
          </p:cNvPicPr>
          <p:nvPr/>
        </p:nvPicPr>
        <p:blipFill>
          <a:blip r:embed="rId3"/>
          <a:stretch>
            <a:fillRect/>
          </a:stretch>
        </p:blipFill>
        <p:spPr>
          <a:xfrm>
            <a:off x="5074805" y="3249153"/>
            <a:ext cx="3817331" cy="156210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72D8A28A-3772-5F49-8884-E847471985A6}"/>
              </a:ext>
            </a:extLst>
          </p:cNvPr>
          <p:cNvPicPr>
            <a:picLocks noChangeAspect="1"/>
          </p:cNvPicPr>
          <p:nvPr/>
        </p:nvPicPr>
        <p:blipFill>
          <a:blip r:embed="rId4"/>
          <a:stretch>
            <a:fillRect/>
          </a:stretch>
        </p:blipFill>
        <p:spPr>
          <a:xfrm>
            <a:off x="5074805" y="4779897"/>
            <a:ext cx="3817331" cy="1371600"/>
          </a:xfrm>
          <a:prstGeom prst="rect">
            <a:avLst/>
          </a:prstGeom>
        </p:spPr>
      </p:pic>
      <p:sp>
        <p:nvSpPr>
          <p:cNvPr id="7" name="Rectangle 6">
            <a:extLst>
              <a:ext uri="{FF2B5EF4-FFF2-40B4-BE49-F238E27FC236}">
                <a16:creationId xmlns:a16="http://schemas.microsoft.com/office/drawing/2014/main" id="{4AA358F2-E088-FB42-AE51-1882015A048F}"/>
              </a:ext>
            </a:extLst>
          </p:cNvPr>
          <p:cNvSpPr/>
          <p:nvPr/>
        </p:nvSpPr>
        <p:spPr>
          <a:xfrm>
            <a:off x="467580" y="1612622"/>
            <a:ext cx="4069942" cy="1661993"/>
          </a:xfrm>
          <a:prstGeom prst="rect">
            <a:avLst/>
          </a:prstGeom>
        </p:spPr>
        <p:txBody>
          <a:bodyPr wrap="square">
            <a:spAutoFit/>
          </a:bodyPr>
          <a:lstStyle/>
          <a:p>
            <a:pPr algn="just"/>
            <a:r>
              <a:rPr lang="en-GB" dirty="0">
                <a:solidFill>
                  <a:srgbClr val="666666"/>
                </a:solidFill>
                <a:latin typeface="Helvetica" pitchFamily="2" charset="0"/>
              </a:rPr>
              <a:t>I</a:t>
            </a:r>
            <a:r>
              <a:rPr lang="en-GB" sz="1400" dirty="0">
                <a:solidFill>
                  <a:srgbClr val="666666"/>
                </a:solidFill>
                <a:latin typeface="Helvetica" pitchFamily="2" charset="0"/>
              </a:rPr>
              <a:t> have to say in first term Amir </a:t>
            </a:r>
            <a:r>
              <a:rPr lang="en-GB" sz="1400" dirty="0" err="1">
                <a:solidFill>
                  <a:srgbClr val="666666"/>
                </a:solidFill>
                <a:latin typeface="Helvetica" pitchFamily="2" charset="0"/>
              </a:rPr>
              <a:t>Micheal</a:t>
            </a:r>
            <a:r>
              <a:rPr lang="en-GB" sz="1400" dirty="0">
                <a:solidFill>
                  <a:srgbClr val="666666"/>
                </a:solidFill>
                <a:latin typeface="Helvetica" pitchFamily="2" charset="0"/>
              </a:rPr>
              <a:t> as a lecturer has honestly been fantastic and really helpful. He responds straight away to any queries and really tries to help you to understand certain things. So I feel like if I had a different lecturer I wouldn't have understood certain things if it wasn't for Amir. Great teaching style! </a:t>
            </a:r>
            <a:endParaRPr lang="en-GB" sz="1400" dirty="0"/>
          </a:p>
        </p:txBody>
      </p:sp>
      <p:sp>
        <p:nvSpPr>
          <p:cNvPr id="8" name="Rectangle 7">
            <a:extLst>
              <a:ext uri="{FF2B5EF4-FFF2-40B4-BE49-F238E27FC236}">
                <a16:creationId xmlns:a16="http://schemas.microsoft.com/office/drawing/2014/main" id="{9E56E59D-B12A-FA46-9792-4D7FF4561353}"/>
              </a:ext>
            </a:extLst>
          </p:cNvPr>
          <p:cNvSpPr/>
          <p:nvPr/>
        </p:nvSpPr>
        <p:spPr>
          <a:xfrm>
            <a:off x="467580" y="3431656"/>
            <a:ext cx="4572000" cy="954107"/>
          </a:xfrm>
          <a:prstGeom prst="rect">
            <a:avLst/>
          </a:prstGeom>
        </p:spPr>
        <p:txBody>
          <a:bodyPr>
            <a:spAutoFit/>
          </a:bodyPr>
          <a:lstStyle/>
          <a:p>
            <a:pPr algn="just"/>
            <a:r>
              <a:rPr lang="en-GB" sz="1400" dirty="0">
                <a:solidFill>
                  <a:srgbClr val="666666"/>
                </a:solidFill>
                <a:latin typeface="Helvetica" pitchFamily="2" charset="0"/>
              </a:rPr>
              <a:t>Best part of the module thus far has been the practical applications included in lectures as well as summative assignments. It gives a good introduction what data analytics can be used for in real life problems. </a:t>
            </a:r>
            <a:endParaRPr lang="en-GB" sz="1400" dirty="0"/>
          </a:p>
        </p:txBody>
      </p:sp>
      <p:sp>
        <p:nvSpPr>
          <p:cNvPr id="9" name="Rectangle 8">
            <a:extLst>
              <a:ext uri="{FF2B5EF4-FFF2-40B4-BE49-F238E27FC236}">
                <a16:creationId xmlns:a16="http://schemas.microsoft.com/office/drawing/2014/main" id="{932A1514-BC9D-B848-B594-F45627975A73}"/>
              </a:ext>
            </a:extLst>
          </p:cNvPr>
          <p:cNvSpPr/>
          <p:nvPr/>
        </p:nvSpPr>
        <p:spPr>
          <a:xfrm>
            <a:off x="467580" y="4665478"/>
            <a:ext cx="4572000" cy="523220"/>
          </a:xfrm>
          <a:prstGeom prst="rect">
            <a:avLst/>
          </a:prstGeom>
        </p:spPr>
        <p:txBody>
          <a:bodyPr wrap="square">
            <a:spAutoFit/>
          </a:bodyPr>
          <a:lstStyle/>
          <a:p>
            <a:pPr algn="just"/>
            <a:r>
              <a:rPr lang="en-GB" sz="1400" dirty="0">
                <a:solidFill>
                  <a:srgbClr val="666666"/>
                </a:solidFill>
                <a:latin typeface="Helvetica" pitchFamily="2" charset="0"/>
              </a:rPr>
              <a:t>I foresee this module to be of much greater use beyond university compared to many other modules </a:t>
            </a:r>
            <a:endParaRPr lang="en-GB" sz="1400" dirty="0"/>
          </a:p>
        </p:txBody>
      </p:sp>
      <p:sp>
        <p:nvSpPr>
          <p:cNvPr id="11" name="Rectangle 10">
            <a:extLst>
              <a:ext uri="{FF2B5EF4-FFF2-40B4-BE49-F238E27FC236}">
                <a16:creationId xmlns:a16="http://schemas.microsoft.com/office/drawing/2014/main" id="{5B72F18F-C5F7-834C-8045-EE42A8F70151}"/>
              </a:ext>
            </a:extLst>
          </p:cNvPr>
          <p:cNvSpPr/>
          <p:nvPr/>
        </p:nvSpPr>
        <p:spPr>
          <a:xfrm>
            <a:off x="467580" y="5351278"/>
            <a:ext cx="4572000" cy="800219"/>
          </a:xfrm>
          <a:prstGeom prst="rect">
            <a:avLst/>
          </a:prstGeom>
        </p:spPr>
        <p:txBody>
          <a:bodyPr wrap="square">
            <a:spAutoFit/>
          </a:bodyPr>
          <a:lstStyle/>
          <a:p>
            <a:pPr algn="just"/>
            <a:r>
              <a:rPr lang="en-GB" sz="1400" dirty="0">
                <a:solidFill>
                  <a:srgbClr val="666666"/>
                </a:solidFill>
                <a:latin typeface="Helvetica" pitchFamily="2" charset="0"/>
              </a:rPr>
              <a:t>The module is interesting, interactive and very useful in terms of application in the real world.</a:t>
            </a:r>
            <a:br>
              <a:rPr lang="en-GB" dirty="0">
                <a:solidFill>
                  <a:srgbClr val="666666"/>
                </a:solidFill>
                <a:latin typeface="Helvetica" pitchFamily="2" charset="0"/>
              </a:rPr>
            </a:br>
            <a:endParaRPr lang="en-GB" dirty="0"/>
          </a:p>
        </p:txBody>
      </p:sp>
    </p:spTree>
    <p:extLst>
      <p:ext uri="{BB962C8B-B14F-4D97-AF65-F5344CB8AC3E}">
        <p14:creationId xmlns:p14="http://schemas.microsoft.com/office/powerpoint/2010/main" val="2026756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DF77-A27A-2C4D-9468-61905032A59F}"/>
              </a:ext>
            </a:extLst>
          </p:cNvPr>
          <p:cNvSpPr>
            <a:spLocks noGrp="1"/>
          </p:cNvSpPr>
          <p:nvPr>
            <p:ph type="title"/>
          </p:nvPr>
        </p:nvSpPr>
        <p:spPr/>
        <p:txBody>
          <a:bodyPr/>
          <a:lstStyle/>
          <a:p>
            <a:pPr algn="r"/>
            <a:r>
              <a:rPr lang="en-US" dirty="0"/>
              <a:t>Conclusion</a:t>
            </a:r>
          </a:p>
        </p:txBody>
      </p:sp>
      <p:sp>
        <p:nvSpPr>
          <p:cNvPr id="3" name="Content Placeholder 2">
            <a:extLst>
              <a:ext uri="{FF2B5EF4-FFF2-40B4-BE49-F238E27FC236}">
                <a16:creationId xmlns:a16="http://schemas.microsoft.com/office/drawing/2014/main" id="{C6B28B14-C18A-D542-94CA-793117F4DD72}"/>
              </a:ext>
            </a:extLst>
          </p:cNvPr>
          <p:cNvSpPr>
            <a:spLocks noGrp="1"/>
          </p:cNvSpPr>
          <p:nvPr>
            <p:ph sz="quarter" idx="11"/>
          </p:nvPr>
        </p:nvSpPr>
        <p:spPr>
          <a:xfrm>
            <a:off x="621553" y="1851083"/>
            <a:ext cx="7902388" cy="3052503"/>
          </a:xfrm>
        </p:spPr>
        <p:txBody>
          <a:bodyPr/>
          <a:lstStyle/>
          <a:p>
            <a:pPr marL="285750" indent="-285750" algn="just">
              <a:buFont typeface="Arial" panose="020B0604020202020204" pitchFamily="34" charset="0"/>
              <a:buChar char="•"/>
            </a:pPr>
            <a:r>
              <a:rPr lang="en-GB" dirty="0"/>
              <a:t>Auditors, accountants and accounting educators are reluctant to use big data analytics techniques that are perceived as being too far ahead of those adopted by their clients and the wider practice.</a:t>
            </a:r>
          </a:p>
          <a:p>
            <a:pPr algn="just"/>
            <a:endParaRPr lang="en-GB" dirty="0"/>
          </a:p>
          <a:p>
            <a:pPr marL="285750" indent="-285750" algn="just">
              <a:buFont typeface="Arial" panose="020B0604020202020204" pitchFamily="34" charset="0"/>
              <a:buChar char="•"/>
            </a:pPr>
            <a:r>
              <a:rPr lang="en-GB" dirty="0"/>
              <a:t>We outline possible application areas for Big Data Analytics in auditing/ accounting. </a:t>
            </a:r>
          </a:p>
          <a:p>
            <a:pPr algn="just"/>
            <a:endParaRPr lang="en-GB" dirty="0"/>
          </a:p>
          <a:p>
            <a:pPr marL="285750" indent="-285750" algn="just">
              <a:buFont typeface="Arial" panose="020B0604020202020204" pitchFamily="34" charset="0"/>
              <a:buChar char="•"/>
            </a:pPr>
            <a:r>
              <a:rPr lang="en-GB" dirty="0"/>
              <a:t>Finally, we point-out what we are doing to advance accounting education in this area.</a:t>
            </a:r>
          </a:p>
          <a:p>
            <a:endParaRPr lang="en-US" dirty="0">
              <a:cs typeface="Arial" panose="020B0604020202020204" pitchFamily="34" charset="0"/>
            </a:endParaRPr>
          </a:p>
          <a:p>
            <a:endParaRPr lang="en-US" dirty="0"/>
          </a:p>
        </p:txBody>
      </p:sp>
    </p:spTree>
    <p:extLst>
      <p:ext uri="{BB962C8B-B14F-4D97-AF65-F5344CB8AC3E}">
        <p14:creationId xmlns:p14="http://schemas.microsoft.com/office/powerpoint/2010/main" val="4207630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sz="quarter" idx="11"/>
          </p:nvPr>
        </p:nvSpPr>
        <p:spPr>
          <a:xfrm>
            <a:off x="1988248" y="1026001"/>
            <a:ext cx="5729433" cy="3382830"/>
          </a:xfrm>
        </p:spPr>
        <p:txBody>
          <a:bodyPr/>
          <a:lstStyle/>
          <a:p>
            <a:pPr algn="ctr"/>
            <a:r>
              <a:rPr lang="en-US" dirty="0"/>
              <a:t>Many Thanks</a:t>
            </a:r>
          </a:p>
          <a:p>
            <a:pPr algn="ctr"/>
            <a:r>
              <a:rPr lang="en-US" dirty="0"/>
              <a:t>Questions?</a:t>
            </a:r>
          </a:p>
          <a:p>
            <a:pPr algn="ctr"/>
            <a:endParaRPr lang="en-US" dirty="0"/>
          </a:p>
          <a:p>
            <a:pPr algn="ctr"/>
            <a:endParaRPr lang="en-US" dirty="0"/>
          </a:p>
        </p:txBody>
      </p:sp>
      <p:pic>
        <p:nvPicPr>
          <p:cNvPr id="4" name="Picture 3"/>
          <p:cNvPicPr>
            <a:picLocks noChangeAspect="1"/>
          </p:cNvPicPr>
          <p:nvPr/>
        </p:nvPicPr>
        <p:blipFill>
          <a:blip r:embed="rId2"/>
          <a:stretch>
            <a:fillRect/>
          </a:stretch>
        </p:blipFill>
        <p:spPr>
          <a:xfrm>
            <a:off x="459401" y="1224708"/>
            <a:ext cx="1405757" cy="731992"/>
          </a:xfrm>
          <a:prstGeom prst="rect">
            <a:avLst/>
          </a:prstGeom>
        </p:spPr>
      </p:pic>
      <p:pic>
        <p:nvPicPr>
          <p:cNvPr id="5" name="Picture 4"/>
          <p:cNvPicPr>
            <a:picLocks noChangeAspect="1"/>
          </p:cNvPicPr>
          <p:nvPr/>
        </p:nvPicPr>
        <p:blipFill>
          <a:blip r:embed="rId2"/>
          <a:stretch>
            <a:fillRect/>
          </a:stretch>
        </p:blipFill>
        <p:spPr>
          <a:xfrm flipH="1">
            <a:off x="7267911" y="4042835"/>
            <a:ext cx="1405757" cy="731992"/>
          </a:xfrm>
          <a:prstGeom prst="rect">
            <a:avLst/>
          </a:prstGeom>
        </p:spPr>
      </p:pic>
      <p:pic>
        <p:nvPicPr>
          <p:cNvPr id="2" name="Picture 1">
            <a:extLst>
              <a:ext uri="{FF2B5EF4-FFF2-40B4-BE49-F238E27FC236}">
                <a16:creationId xmlns:a16="http://schemas.microsoft.com/office/drawing/2014/main" id="{DEDA8295-983E-5945-AAE0-52C9444E851B}"/>
              </a:ext>
            </a:extLst>
          </p:cNvPr>
          <p:cNvPicPr>
            <a:picLocks noChangeAspect="1"/>
          </p:cNvPicPr>
          <p:nvPr/>
        </p:nvPicPr>
        <p:blipFill>
          <a:blip r:embed="rId3"/>
          <a:stretch>
            <a:fillRect/>
          </a:stretch>
        </p:blipFill>
        <p:spPr>
          <a:xfrm>
            <a:off x="2077314" y="2920457"/>
            <a:ext cx="1897479" cy="2054876"/>
          </a:xfrm>
          <a:prstGeom prst="rect">
            <a:avLst/>
          </a:prstGeom>
        </p:spPr>
      </p:pic>
      <p:sp>
        <p:nvSpPr>
          <p:cNvPr id="6" name="Rectangle 5">
            <a:extLst>
              <a:ext uri="{FF2B5EF4-FFF2-40B4-BE49-F238E27FC236}">
                <a16:creationId xmlns:a16="http://schemas.microsoft.com/office/drawing/2014/main" id="{26450A23-FFD8-494B-B73C-9CCBE6D15BA7}"/>
              </a:ext>
            </a:extLst>
          </p:cNvPr>
          <p:cNvSpPr/>
          <p:nvPr/>
        </p:nvSpPr>
        <p:spPr>
          <a:xfrm>
            <a:off x="1579339" y="4997820"/>
            <a:ext cx="2715295" cy="646331"/>
          </a:xfrm>
          <a:prstGeom prst="rect">
            <a:avLst/>
          </a:prstGeom>
        </p:spPr>
        <p:txBody>
          <a:bodyPr wrap="none">
            <a:spAutoFit/>
          </a:bodyPr>
          <a:lstStyle/>
          <a:p>
            <a:r>
              <a:rPr lang="en-US" dirty="0">
                <a:hlinkClick r:id="rId4"/>
              </a:rPr>
              <a:t>terry.harris@durham.ac.uk</a:t>
            </a:r>
            <a:endParaRPr lang="en-US" dirty="0"/>
          </a:p>
          <a:p>
            <a:endParaRPr lang="en-US" dirty="0"/>
          </a:p>
        </p:txBody>
      </p:sp>
      <p:sp>
        <p:nvSpPr>
          <p:cNvPr id="7" name="Content Placeholder 1">
            <a:extLst>
              <a:ext uri="{FF2B5EF4-FFF2-40B4-BE49-F238E27FC236}">
                <a16:creationId xmlns:a16="http://schemas.microsoft.com/office/drawing/2014/main" id="{00C6EF5B-5450-3541-AF39-7F566E4D57BB}"/>
              </a:ext>
            </a:extLst>
          </p:cNvPr>
          <p:cNvSpPr txBox="1">
            <a:spLocks/>
          </p:cNvSpPr>
          <p:nvPr/>
        </p:nvSpPr>
        <p:spPr>
          <a:xfrm>
            <a:off x="1899183" y="2374298"/>
            <a:ext cx="2075610" cy="546159"/>
          </a:xfrm>
          <a:prstGeom prst="rect">
            <a:avLst/>
          </a:prstGeom>
        </p:spPr>
        <p:txBody>
          <a:bodyPr vert="horz" lIns="0" tIns="0" rIns="0" bIns="0" rtlCol="0">
            <a:noAutofit/>
          </a:bodyPr>
          <a:lstStyle>
            <a:lvl1pPr marL="0" indent="0" algn="l" defTabSz="457200" rtl="0" eaLnBrk="1" latinLnBrk="0" hangingPunct="1">
              <a:spcBef>
                <a:spcPts val="1000"/>
              </a:spcBef>
              <a:buFont typeface="Arial"/>
              <a:buNone/>
              <a:defRPr sz="2800" kern="1200">
                <a:solidFill>
                  <a:srgbClr val="54145A"/>
                </a:solidFill>
                <a:latin typeface="Arial"/>
                <a:ea typeface="+mn-ea"/>
                <a:cs typeface="Arial"/>
              </a:defRPr>
            </a:lvl1pPr>
            <a:lvl2pPr marL="288000" indent="-288000" algn="l" defTabSz="457200" rtl="0" eaLnBrk="1" latinLnBrk="0" hangingPunct="1">
              <a:spcBef>
                <a:spcPts val="1000"/>
              </a:spcBef>
              <a:buClr>
                <a:srgbClr val="68246D"/>
              </a:buClr>
              <a:buFont typeface="Arial"/>
              <a:buChar char="•"/>
              <a:defRPr sz="2800" kern="1200">
                <a:solidFill>
                  <a:srgbClr val="54145A"/>
                </a:solidFill>
                <a:latin typeface="Arial"/>
                <a:ea typeface="+mn-ea"/>
                <a:cs typeface="Arial"/>
              </a:defRPr>
            </a:lvl2pPr>
            <a:lvl3pPr marL="576000" indent="-288000" algn="l" defTabSz="457200" rtl="0" eaLnBrk="1" latinLnBrk="0" hangingPunct="1">
              <a:spcBef>
                <a:spcPts val="1000"/>
              </a:spcBef>
              <a:buFont typeface="Lucida Grande"/>
              <a:buChar char="–"/>
              <a:defRPr sz="2800" kern="1200">
                <a:solidFill>
                  <a:srgbClr val="54145A"/>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Terry Harris</a:t>
            </a:r>
          </a:p>
          <a:p>
            <a:pPr algn="ctr"/>
            <a:endParaRPr lang="en-US" dirty="0"/>
          </a:p>
          <a:p>
            <a:pPr algn="ctr"/>
            <a:endParaRPr lang="en-US" dirty="0"/>
          </a:p>
        </p:txBody>
      </p:sp>
      <p:sp>
        <p:nvSpPr>
          <p:cNvPr id="8" name="Content Placeholder 1">
            <a:extLst>
              <a:ext uri="{FF2B5EF4-FFF2-40B4-BE49-F238E27FC236}">
                <a16:creationId xmlns:a16="http://schemas.microsoft.com/office/drawing/2014/main" id="{B06BFFA4-6CC6-A843-B5DA-E9E0C344AB24}"/>
              </a:ext>
            </a:extLst>
          </p:cNvPr>
          <p:cNvSpPr txBox="1">
            <a:spLocks/>
          </p:cNvSpPr>
          <p:nvPr/>
        </p:nvSpPr>
        <p:spPr>
          <a:xfrm>
            <a:off x="5153407" y="2374298"/>
            <a:ext cx="2075610" cy="404528"/>
          </a:xfrm>
          <a:prstGeom prst="rect">
            <a:avLst/>
          </a:prstGeom>
        </p:spPr>
        <p:txBody>
          <a:bodyPr vert="horz" lIns="0" tIns="0" rIns="0" bIns="0" rtlCol="0">
            <a:noAutofit/>
          </a:bodyPr>
          <a:lstStyle>
            <a:lvl1pPr marL="0" indent="0" algn="l" defTabSz="457200" rtl="0" eaLnBrk="1" latinLnBrk="0" hangingPunct="1">
              <a:spcBef>
                <a:spcPts val="1000"/>
              </a:spcBef>
              <a:buFont typeface="Arial"/>
              <a:buNone/>
              <a:defRPr sz="2800" kern="1200">
                <a:solidFill>
                  <a:srgbClr val="54145A"/>
                </a:solidFill>
                <a:latin typeface="Arial"/>
                <a:ea typeface="+mn-ea"/>
                <a:cs typeface="Arial"/>
              </a:defRPr>
            </a:lvl1pPr>
            <a:lvl2pPr marL="288000" indent="-288000" algn="l" defTabSz="457200" rtl="0" eaLnBrk="1" latinLnBrk="0" hangingPunct="1">
              <a:spcBef>
                <a:spcPts val="1000"/>
              </a:spcBef>
              <a:buClr>
                <a:srgbClr val="68246D"/>
              </a:buClr>
              <a:buFont typeface="Arial"/>
              <a:buChar char="•"/>
              <a:defRPr sz="2800" kern="1200">
                <a:solidFill>
                  <a:srgbClr val="54145A"/>
                </a:solidFill>
                <a:latin typeface="Arial"/>
                <a:ea typeface="+mn-ea"/>
                <a:cs typeface="Arial"/>
              </a:defRPr>
            </a:lvl2pPr>
            <a:lvl3pPr marL="576000" indent="-288000" algn="l" defTabSz="457200" rtl="0" eaLnBrk="1" latinLnBrk="0" hangingPunct="1">
              <a:spcBef>
                <a:spcPts val="1000"/>
              </a:spcBef>
              <a:buFont typeface="Lucida Grande"/>
              <a:buChar char="–"/>
              <a:defRPr sz="2800" kern="1200">
                <a:solidFill>
                  <a:srgbClr val="54145A"/>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Amir Michael</a:t>
            </a:r>
          </a:p>
          <a:p>
            <a:pPr algn="ctr"/>
            <a:endParaRPr lang="en-US" dirty="0"/>
          </a:p>
          <a:p>
            <a:pPr algn="ctr"/>
            <a:endParaRPr lang="en-US" dirty="0"/>
          </a:p>
        </p:txBody>
      </p:sp>
      <p:pic>
        <p:nvPicPr>
          <p:cNvPr id="9" name="Picture 8">
            <a:extLst>
              <a:ext uri="{FF2B5EF4-FFF2-40B4-BE49-F238E27FC236}">
                <a16:creationId xmlns:a16="http://schemas.microsoft.com/office/drawing/2014/main" id="{E47B2998-9295-DC43-80E1-C1D41E307E47}"/>
              </a:ext>
            </a:extLst>
          </p:cNvPr>
          <p:cNvPicPr>
            <a:picLocks noChangeAspect="1"/>
          </p:cNvPicPr>
          <p:nvPr/>
        </p:nvPicPr>
        <p:blipFill>
          <a:blip r:embed="rId5"/>
          <a:stretch>
            <a:fillRect/>
          </a:stretch>
        </p:blipFill>
        <p:spPr>
          <a:xfrm>
            <a:off x="5153407" y="2920457"/>
            <a:ext cx="1897480" cy="2054876"/>
          </a:xfrm>
          <a:prstGeom prst="rect">
            <a:avLst/>
          </a:prstGeom>
        </p:spPr>
      </p:pic>
      <p:sp>
        <p:nvSpPr>
          <p:cNvPr id="10" name="Rectangle 9">
            <a:extLst>
              <a:ext uri="{FF2B5EF4-FFF2-40B4-BE49-F238E27FC236}">
                <a16:creationId xmlns:a16="http://schemas.microsoft.com/office/drawing/2014/main" id="{B5853E4F-666C-7840-8DD4-D3DFAE2B6FC9}"/>
              </a:ext>
            </a:extLst>
          </p:cNvPr>
          <p:cNvSpPr/>
          <p:nvPr/>
        </p:nvSpPr>
        <p:spPr>
          <a:xfrm>
            <a:off x="4783199" y="4997820"/>
            <a:ext cx="2816027" cy="646331"/>
          </a:xfrm>
          <a:prstGeom prst="rect">
            <a:avLst/>
          </a:prstGeom>
        </p:spPr>
        <p:txBody>
          <a:bodyPr wrap="none">
            <a:spAutoFit/>
          </a:bodyPr>
          <a:lstStyle/>
          <a:p>
            <a:r>
              <a:rPr lang="en-US" dirty="0">
                <a:hlinkClick r:id="rId4"/>
              </a:rPr>
              <a:t>a.e.iskander@durham.ac.uk</a:t>
            </a:r>
            <a:endParaRPr lang="en-US" dirty="0"/>
          </a:p>
          <a:p>
            <a:endParaRPr lang="en-US" dirty="0"/>
          </a:p>
        </p:txBody>
      </p:sp>
    </p:spTree>
    <p:extLst>
      <p:ext uri="{BB962C8B-B14F-4D97-AF65-F5344CB8AC3E}">
        <p14:creationId xmlns:p14="http://schemas.microsoft.com/office/powerpoint/2010/main" val="3553250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B6B5-12C4-1A45-AA85-CACCB22D1FA0}"/>
              </a:ext>
            </a:extLst>
          </p:cNvPr>
          <p:cNvSpPr>
            <a:spLocks noGrp="1"/>
          </p:cNvSpPr>
          <p:nvPr>
            <p:ph type="title"/>
          </p:nvPr>
        </p:nvSpPr>
        <p:spPr/>
        <p:txBody>
          <a:bodyPr/>
          <a:lstStyle/>
          <a:p>
            <a:pPr algn="r"/>
            <a:r>
              <a:rPr lang="en-US" dirty="0"/>
              <a:t>Introduction</a:t>
            </a:r>
          </a:p>
        </p:txBody>
      </p:sp>
      <p:sp>
        <p:nvSpPr>
          <p:cNvPr id="3" name="Content Placeholder 2">
            <a:extLst>
              <a:ext uri="{FF2B5EF4-FFF2-40B4-BE49-F238E27FC236}">
                <a16:creationId xmlns:a16="http://schemas.microsoft.com/office/drawing/2014/main" id="{1432EAB2-890D-354E-AAA5-94249F7D8D19}"/>
              </a:ext>
            </a:extLst>
          </p:cNvPr>
          <p:cNvSpPr>
            <a:spLocks noGrp="1"/>
          </p:cNvSpPr>
          <p:nvPr>
            <p:ph sz="quarter" idx="11"/>
          </p:nvPr>
        </p:nvSpPr>
        <p:spPr>
          <a:xfrm>
            <a:off x="621553" y="1252157"/>
            <a:ext cx="7902388" cy="3052503"/>
          </a:xfrm>
        </p:spPr>
        <p:txBody>
          <a:bodyPr/>
          <a:lstStyle/>
          <a:p>
            <a:pPr marL="285750" indent="-285750" algn="just">
              <a:buFont typeface="Arial" panose="020B0604020202020204" pitchFamily="34" charset="0"/>
              <a:buChar char="•"/>
            </a:pPr>
            <a:r>
              <a:rPr lang="en-US" altLang="en-US" dirty="0"/>
              <a:t>Big Data is </a:t>
            </a:r>
            <a:r>
              <a:rPr lang="en-US" altLang="en-US" dirty="0" err="1"/>
              <a:t>characterised</a:t>
            </a:r>
            <a:r>
              <a:rPr lang="en-US" altLang="en-US" dirty="0"/>
              <a:t> by three attributes: Velocity, Variety and Volume (Laney, 2001) in addition to Veracity and Volume (5Vs)</a:t>
            </a:r>
          </a:p>
          <a:p>
            <a:pPr algn="just"/>
            <a:endParaRPr lang="en-US" altLang="en-US" dirty="0"/>
          </a:p>
          <a:p>
            <a:pPr marL="285750" indent="-285750" algn="just">
              <a:buFont typeface="Arial" panose="020B0604020202020204" pitchFamily="34" charset="0"/>
              <a:buChar char="•"/>
            </a:pPr>
            <a:r>
              <a:rPr lang="en-US" altLang="en-US" dirty="0"/>
              <a:t>Big Data results from two trends: plummeting cost of storage, and innovative means to analyze and interpret data.</a:t>
            </a:r>
          </a:p>
          <a:p>
            <a:pPr algn="just"/>
            <a:endParaRPr lang="en-US" altLang="en-US" dirty="0"/>
          </a:p>
          <a:p>
            <a:pPr marL="285750" indent="-285750" algn="just">
              <a:buFont typeface="Arial" panose="020B0604020202020204" pitchFamily="34" charset="0"/>
              <a:buChar char="•"/>
            </a:pPr>
            <a:r>
              <a:rPr lang="en-US" altLang="en-US" dirty="0"/>
              <a:t>Changes needed to accounting education to better prepare students to effectively utilize Big Data are just beginning to emerge.</a:t>
            </a:r>
          </a:p>
          <a:p>
            <a:pPr algn="just"/>
            <a:endParaRPr lang="en-US" altLang="en-US" dirty="0"/>
          </a:p>
          <a:p>
            <a:pPr marL="285750" indent="-285750" algn="just">
              <a:buFont typeface="Arial" panose="020B0604020202020204" pitchFamily="34" charset="0"/>
              <a:buChar char="•"/>
            </a:pPr>
            <a:r>
              <a:rPr lang="en-US" altLang="en-US" dirty="0"/>
              <a:t>Not only are Big Data skills such as database analyses, </a:t>
            </a:r>
            <a:r>
              <a:rPr lang="en-US" altLang="en-US" dirty="0" err="1"/>
              <a:t>visualisation</a:t>
            </a:r>
            <a:r>
              <a:rPr lang="en-US" altLang="en-US" dirty="0"/>
              <a:t> creation, and tool selection required, graduates are increasingly expected to be able to apply higher order thinking skills to related analyses. Shah et al. (2012) called these Big Data higher order skills Big Judgment.</a:t>
            </a:r>
          </a:p>
          <a:p>
            <a:pPr algn="just"/>
            <a:endParaRPr lang="en-US" altLang="en-US" dirty="0"/>
          </a:p>
          <a:p>
            <a:endParaRPr lang="en-US" dirty="0"/>
          </a:p>
        </p:txBody>
      </p:sp>
    </p:spTree>
    <p:extLst>
      <p:ext uri="{BB962C8B-B14F-4D97-AF65-F5344CB8AC3E}">
        <p14:creationId xmlns:p14="http://schemas.microsoft.com/office/powerpoint/2010/main" val="1164172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6A5F1-F29B-154A-B27C-95BA3740C69A}"/>
              </a:ext>
            </a:extLst>
          </p:cNvPr>
          <p:cNvSpPr>
            <a:spLocks noGrp="1"/>
          </p:cNvSpPr>
          <p:nvPr>
            <p:ph type="title"/>
          </p:nvPr>
        </p:nvSpPr>
        <p:spPr/>
        <p:txBody>
          <a:bodyPr/>
          <a:lstStyle/>
          <a:p>
            <a:pPr algn="r"/>
            <a:r>
              <a:rPr lang="en-US" dirty="0"/>
              <a:t>Big Data Education</a:t>
            </a:r>
          </a:p>
        </p:txBody>
      </p:sp>
      <p:sp>
        <p:nvSpPr>
          <p:cNvPr id="3" name="Content Placeholder 2">
            <a:extLst>
              <a:ext uri="{FF2B5EF4-FFF2-40B4-BE49-F238E27FC236}">
                <a16:creationId xmlns:a16="http://schemas.microsoft.com/office/drawing/2014/main" id="{975C62C7-342C-EC47-8CF7-C1EC4B874B44}"/>
              </a:ext>
            </a:extLst>
          </p:cNvPr>
          <p:cNvSpPr>
            <a:spLocks noGrp="1"/>
          </p:cNvSpPr>
          <p:nvPr>
            <p:ph sz="quarter" idx="11"/>
          </p:nvPr>
        </p:nvSpPr>
        <p:spPr>
          <a:xfrm>
            <a:off x="621553" y="1252157"/>
            <a:ext cx="7902388" cy="3052503"/>
          </a:xfrm>
        </p:spPr>
        <p:txBody>
          <a:bodyPr/>
          <a:lstStyle/>
          <a:p>
            <a:pPr marL="285750" indent="-285750" algn="just">
              <a:buFont typeface="Arial" panose="020B0604020202020204" pitchFamily="34" charset="0"/>
              <a:buChar char="•"/>
            </a:pPr>
            <a:r>
              <a:rPr lang="en-US" altLang="en-US" dirty="0"/>
              <a:t>The presence of Big Data will likely require more significant changes than ever before, as we can expect an increase in both </a:t>
            </a:r>
            <a:r>
              <a:rPr lang="en-US" altLang="en-US" u="sng" dirty="0"/>
              <a:t>analytical skills </a:t>
            </a:r>
            <a:r>
              <a:rPr lang="en-US" altLang="en-US" dirty="0"/>
              <a:t>and </a:t>
            </a:r>
            <a:r>
              <a:rPr lang="en-US" altLang="en-US" u="sng" dirty="0"/>
              <a:t>database skills </a:t>
            </a:r>
            <a:r>
              <a:rPr lang="en-US" altLang="en-US" dirty="0"/>
              <a:t>being added to accounting curriculum.</a:t>
            </a:r>
          </a:p>
          <a:p>
            <a:pPr algn="just"/>
            <a:endParaRPr lang="en-US" altLang="en-US" dirty="0"/>
          </a:p>
          <a:p>
            <a:pPr marL="285750" indent="-285750" algn="just">
              <a:buFont typeface="Arial" panose="020B0604020202020204" pitchFamily="34" charset="0"/>
              <a:buChar char="•"/>
            </a:pPr>
            <a:r>
              <a:rPr lang="en-US" altLang="en-US" dirty="0"/>
              <a:t>Yoon, </a:t>
            </a:r>
            <a:r>
              <a:rPr lang="en-US" altLang="en-US" dirty="0" err="1"/>
              <a:t>Hoogduin</a:t>
            </a:r>
            <a:r>
              <a:rPr lang="en-US" altLang="en-US" dirty="0"/>
              <a:t>, and Zhang (2015) suggest that there will not be enough trained accounting analysts to audit all the available data.</a:t>
            </a:r>
          </a:p>
          <a:p>
            <a:pPr algn="just"/>
            <a:endParaRPr lang="en-US" altLang="en-US" dirty="0"/>
          </a:p>
          <a:p>
            <a:pPr marL="285750" indent="-285750" algn="just">
              <a:buFont typeface="Arial" panose="020B0604020202020204" pitchFamily="34" charset="0"/>
              <a:buChar char="•"/>
            </a:pPr>
            <a:r>
              <a:rPr lang="en-US" altLang="en-US" dirty="0"/>
              <a:t>Given the emphasis on data analytics, we suggest accounting education should train students to </a:t>
            </a:r>
            <a:r>
              <a:rPr lang="en-US" altLang="en-US" u="sng" dirty="0"/>
              <a:t>ask good questions.</a:t>
            </a:r>
          </a:p>
          <a:p>
            <a:pPr algn="just"/>
            <a:endParaRPr lang="en-US" altLang="en-US" u="sng" dirty="0"/>
          </a:p>
          <a:p>
            <a:pPr marL="285750" indent="-285750" algn="just">
              <a:buFont typeface="Arial" panose="020B0604020202020204" pitchFamily="34" charset="0"/>
              <a:buChar char="•"/>
            </a:pPr>
            <a:r>
              <a:rPr lang="en-US" altLang="en-US" dirty="0"/>
              <a:t>This training of </a:t>
            </a:r>
            <a:r>
              <a:rPr lang="en-US" altLang="en-US" u="sng" dirty="0"/>
              <a:t>higher order thinking skills</a:t>
            </a:r>
            <a:r>
              <a:rPr lang="en-US" altLang="en-US" dirty="0"/>
              <a:t> is consistent with a number of recent directives by accounting education agencies such as the Accounting Education Task Force, the Pathways Commission, and the Association for the Advancement of Collegiate Schools of Business (AACSB). </a:t>
            </a:r>
          </a:p>
          <a:p>
            <a:pPr algn="just"/>
            <a:endParaRPr lang="en-US" altLang="en-US" u="sng" dirty="0"/>
          </a:p>
          <a:p>
            <a:pPr algn="just"/>
            <a:endParaRPr lang="en-US" altLang="en-US" dirty="0"/>
          </a:p>
          <a:p>
            <a:pPr algn="just"/>
            <a:endParaRPr lang="en-US" altLang="en-US" dirty="0"/>
          </a:p>
          <a:p>
            <a:endParaRPr lang="en-US" dirty="0"/>
          </a:p>
        </p:txBody>
      </p:sp>
    </p:spTree>
    <p:extLst>
      <p:ext uri="{BB962C8B-B14F-4D97-AF65-F5344CB8AC3E}">
        <p14:creationId xmlns:p14="http://schemas.microsoft.com/office/powerpoint/2010/main" val="162939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5AB1-ACF7-4644-AFE3-266CD809B960}"/>
              </a:ext>
            </a:extLst>
          </p:cNvPr>
          <p:cNvSpPr>
            <a:spLocks noGrp="1"/>
          </p:cNvSpPr>
          <p:nvPr>
            <p:ph type="title"/>
          </p:nvPr>
        </p:nvSpPr>
        <p:spPr/>
        <p:txBody>
          <a:bodyPr/>
          <a:lstStyle/>
          <a:p>
            <a:pPr algn="r"/>
            <a:r>
              <a:rPr lang="en-US" dirty="0"/>
              <a:t>Asking Good Questions</a:t>
            </a:r>
          </a:p>
        </p:txBody>
      </p:sp>
      <p:sp>
        <p:nvSpPr>
          <p:cNvPr id="3" name="Content Placeholder 2">
            <a:extLst>
              <a:ext uri="{FF2B5EF4-FFF2-40B4-BE49-F238E27FC236}">
                <a16:creationId xmlns:a16="http://schemas.microsoft.com/office/drawing/2014/main" id="{2B9FFAFF-92C1-DF41-900E-AE8401CE485A}"/>
              </a:ext>
            </a:extLst>
          </p:cNvPr>
          <p:cNvSpPr>
            <a:spLocks noGrp="1"/>
          </p:cNvSpPr>
          <p:nvPr>
            <p:ph sz="quarter" idx="11"/>
          </p:nvPr>
        </p:nvSpPr>
        <p:spPr>
          <a:xfrm>
            <a:off x="621553" y="1252157"/>
            <a:ext cx="8130561" cy="3052503"/>
          </a:xfrm>
        </p:spPr>
        <p:txBody>
          <a:bodyPr/>
          <a:lstStyle/>
          <a:p>
            <a:pPr marL="285750" indent="-285750" algn="just">
              <a:buFont typeface="Arial" panose="020B0604020202020204" pitchFamily="34" charset="0"/>
              <a:buChar char="•"/>
            </a:pPr>
            <a:r>
              <a:rPr lang="en-US" altLang="en-US" dirty="0"/>
              <a:t>The task force calls for accounting education to better prepare students for </a:t>
            </a:r>
            <a:r>
              <a:rPr lang="en-US" altLang="en-US" u="sng" dirty="0"/>
              <a:t>long-term career </a:t>
            </a:r>
            <a:r>
              <a:rPr lang="en-US" altLang="en-US" dirty="0"/>
              <a:t>demands and reduce emphasis on </a:t>
            </a:r>
            <a:r>
              <a:rPr lang="en-US" altLang="en-US" u="sng" dirty="0"/>
              <a:t>first job skills. </a:t>
            </a:r>
          </a:p>
          <a:p>
            <a:pPr algn="just"/>
            <a:endParaRPr lang="en-US" altLang="en-US" dirty="0"/>
          </a:p>
          <a:p>
            <a:pPr marL="285750" indent="-285750" algn="just">
              <a:buFont typeface="Arial" panose="020B0604020202020204" pitchFamily="34" charset="0"/>
              <a:buChar char="•"/>
            </a:pPr>
            <a:r>
              <a:rPr lang="en-US" altLang="en-US" dirty="0"/>
              <a:t>Accounting education objectives should reflect how accountants add </a:t>
            </a:r>
            <a:r>
              <a:rPr lang="en-US" altLang="en-US" u="sng" dirty="0" err="1"/>
              <a:t>organisational</a:t>
            </a:r>
            <a:r>
              <a:rPr lang="en-US" altLang="en-US" u="sng" dirty="0"/>
              <a:t> value</a:t>
            </a:r>
            <a:r>
              <a:rPr lang="en-US" altLang="en-US" dirty="0"/>
              <a:t>.</a:t>
            </a:r>
          </a:p>
          <a:p>
            <a:pPr algn="just"/>
            <a:endParaRPr lang="en-US" altLang="en-US" dirty="0"/>
          </a:p>
          <a:p>
            <a:pPr marL="285750" indent="-285750" algn="just">
              <a:buFont typeface="Arial" panose="020B0604020202020204" pitchFamily="34" charset="0"/>
              <a:buChar char="•"/>
            </a:pPr>
            <a:r>
              <a:rPr lang="en-US" altLang="en-US" dirty="0"/>
              <a:t>We believe the ability to ask good questions is a long-term career skill particularly useful to </a:t>
            </a:r>
            <a:r>
              <a:rPr lang="en-US" altLang="en-US" dirty="0" err="1"/>
              <a:t>organisational</a:t>
            </a:r>
            <a:r>
              <a:rPr lang="en-US" altLang="en-US" dirty="0"/>
              <a:t> value.</a:t>
            </a:r>
          </a:p>
          <a:p>
            <a:pPr algn="just"/>
            <a:endParaRPr lang="en-US" altLang="en-US" dirty="0"/>
          </a:p>
          <a:p>
            <a:pPr marL="285750" indent="-285750" algn="just">
              <a:buFont typeface="Arial" panose="020B0604020202020204" pitchFamily="34" charset="0"/>
              <a:buChar char="•"/>
            </a:pPr>
            <a:r>
              <a:rPr lang="en-US" altLang="en-US" dirty="0"/>
              <a:t>The Pathways Commission calls for graduates to comprehend </a:t>
            </a:r>
            <a:r>
              <a:rPr lang="en-US" altLang="en-US" u="sng" dirty="0"/>
              <a:t>emerging Information Systems (IS) technologies</a:t>
            </a:r>
            <a:r>
              <a:rPr lang="en-US" altLang="en-US" dirty="0"/>
              <a:t> and to be able to employ </a:t>
            </a:r>
            <a:r>
              <a:rPr lang="en-US" altLang="en-US" u="sng" dirty="0"/>
              <a:t>quantitative methods</a:t>
            </a:r>
            <a:r>
              <a:rPr lang="en-US" altLang="en-US" dirty="0"/>
              <a:t> and draw appropriate insights from an analysis.</a:t>
            </a:r>
          </a:p>
          <a:p>
            <a:pPr marL="285750" indent="-285750" algn="just">
              <a:buFont typeface="Arial" panose="020B0604020202020204" pitchFamily="34" charset="0"/>
              <a:buChar char="•"/>
            </a:pPr>
            <a:endParaRPr lang="en-US" altLang="en-US" dirty="0"/>
          </a:p>
          <a:p>
            <a:pPr marL="285750" indent="-285750" algn="just">
              <a:buFont typeface="Arial" panose="020B0604020202020204" pitchFamily="34" charset="0"/>
              <a:buChar char="•"/>
            </a:pPr>
            <a:endParaRPr lang="en-US" altLang="en-US" dirty="0"/>
          </a:p>
          <a:p>
            <a:endParaRPr lang="en-US" dirty="0"/>
          </a:p>
        </p:txBody>
      </p:sp>
    </p:spTree>
    <p:extLst>
      <p:ext uri="{BB962C8B-B14F-4D97-AF65-F5344CB8AC3E}">
        <p14:creationId xmlns:p14="http://schemas.microsoft.com/office/powerpoint/2010/main" val="27375422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4DFC-9BB8-C74F-9540-7D9F738C27A7}"/>
              </a:ext>
            </a:extLst>
          </p:cNvPr>
          <p:cNvSpPr>
            <a:spLocks noGrp="1"/>
          </p:cNvSpPr>
          <p:nvPr>
            <p:ph type="title"/>
          </p:nvPr>
        </p:nvSpPr>
        <p:spPr/>
        <p:txBody>
          <a:bodyPr/>
          <a:lstStyle/>
          <a:p>
            <a:pPr algn="r"/>
            <a:r>
              <a:rPr lang="en-US" dirty="0"/>
              <a:t>Asking Good Questions (Cont’d)</a:t>
            </a:r>
          </a:p>
        </p:txBody>
      </p:sp>
      <p:sp>
        <p:nvSpPr>
          <p:cNvPr id="3" name="Content Placeholder 2">
            <a:extLst>
              <a:ext uri="{FF2B5EF4-FFF2-40B4-BE49-F238E27FC236}">
                <a16:creationId xmlns:a16="http://schemas.microsoft.com/office/drawing/2014/main" id="{26B824A8-9B4A-D041-AF97-207F679F7662}"/>
              </a:ext>
            </a:extLst>
          </p:cNvPr>
          <p:cNvSpPr>
            <a:spLocks noGrp="1"/>
          </p:cNvSpPr>
          <p:nvPr>
            <p:ph sz="quarter" idx="11"/>
          </p:nvPr>
        </p:nvSpPr>
        <p:spPr>
          <a:xfrm>
            <a:off x="621553" y="1537166"/>
            <a:ext cx="7902388" cy="3052503"/>
          </a:xfrm>
        </p:spPr>
        <p:txBody>
          <a:bodyPr/>
          <a:lstStyle/>
          <a:p>
            <a:pPr marL="285750" indent="-285750" algn="just">
              <a:buFont typeface="Arial" panose="020B0604020202020204" pitchFamily="34" charset="0"/>
              <a:buChar char="•"/>
            </a:pPr>
            <a:r>
              <a:rPr lang="en-US" altLang="en-US" dirty="0"/>
              <a:t>The ability to ask </a:t>
            </a:r>
            <a:r>
              <a:rPr lang="en-US" altLang="en-US" u="sng" dirty="0"/>
              <a:t>good questions</a:t>
            </a:r>
            <a:r>
              <a:rPr lang="en-US" altLang="en-US" dirty="0"/>
              <a:t> helps students qualify the insights generated by Big Data analyses.</a:t>
            </a:r>
          </a:p>
          <a:p>
            <a:pPr algn="just"/>
            <a:endParaRPr lang="en-US" altLang="en-US" dirty="0"/>
          </a:p>
          <a:p>
            <a:pPr marL="285750" indent="-285750" algn="just">
              <a:buFont typeface="Arial" panose="020B0604020202020204" pitchFamily="34" charset="0"/>
              <a:buChar char="•"/>
            </a:pPr>
            <a:r>
              <a:rPr lang="en-US" altLang="en-US" dirty="0"/>
              <a:t>A recent </a:t>
            </a:r>
            <a:r>
              <a:rPr lang="en-US" altLang="en-US" u="sng" dirty="0"/>
              <a:t>AACSB</a:t>
            </a:r>
            <a:r>
              <a:rPr lang="en-US" altLang="en-US" dirty="0"/>
              <a:t> accounting accreditation change </a:t>
            </a:r>
            <a:r>
              <a:rPr lang="en-US" altLang="en-US" u="sng" dirty="0"/>
              <a:t>(Standard A7)</a:t>
            </a:r>
            <a:r>
              <a:rPr lang="en-US" altLang="en-US" dirty="0"/>
              <a:t> calls for more learning experiences with IS in accounting.</a:t>
            </a:r>
          </a:p>
          <a:p>
            <a:pPr algn="just"/>
            <a:endParaRPr lang="en-US" altLang="en-US" dirty="0"/>
          </a:p>
          <a:p>
            <a:pPr marL="285750" indent="-285750" algn="just">
              <a:buFont typeface="Arial" panose="020B0604020202020204" pitchFamily="34" charset="0"/>
              <a:buChar char="•"/>
            </a:pPr>
            <a:r>
              <a:rPr lang="en-US" altLang="en-US" dirty="0"/>
              <a:t>Critical thinking has a number of definitions, most of which share common elements such as the </a:t>
            </a:r>
            <a:r>
              <a:rPr lang="en-US" altLang="en-US" u="sng" dirty="0"/>
              <a:t>ability to work on unstructured and unfamiliar problems</a:t>
            </a:r>
            <a:r>
              <a:rPr lang="en-US" altLang="en-US" dirty="0"/>
              <a:t>, </a:t>
            </a:r>
            <a:r>
              <a:rPr lang="en-US" altLang="en-US" u="sng" dirty="0"/>
              <a:t>the acquisition and evaluation of information and knowledge </a:t>
            </a:r>
            <a:r>
              <a:rPr lang="en-US" altLang="en-US" dirty="0"/>
              <a:t>(McPherson, 1996), </a:t>
            </a:r>
            <a:r>
              <a:rPr lang="en-US" altLang="en-US" u="sng" dirty="0"/>
              <a:t>the ability to apply rationality and logical thinking to organizational problems</a:t>
            </a:r>
            <a:r>
              <a:rPr lang="en-US" altLang="en-US" dirty="0"/>
              <a:t>, </a:t>
            </a:r>
            <a:r>
              <a:rPr lang="en-US" altLang="en-US" u="sng" dirty="0"/>
              <a:t>and to examine unstated assumptions</a:t>
            </a:r>
            <a:r>
              <a:rPr lang="en-US" altLang="en-US" dirty="0"/>
              <a:t> (Kimmel, 1995; </a:t>
            </a:r>
            <a:r>
              <a:rPr lang="en-US" altLang="en-US" dirty="0" err="1"/>
              <a:t>Kurfiss</a:t>
            </a:r>
            <a:r>
              <a:rPr lang="en-US" altLang="en-US" dirty="0"/>
              <a:t>, 1988; Scriven &amp; Paul, 1987).</a:t>
            </a:r>
          </a:p>
          <a:p>
            <a:pPr algn="just"/>
            <a:endParaRPr lang="en-US" altLang="en-US" dirty="0"/>
          </a:p>
          <a:p>
            <a:endParaRPr lang="en-US" dirty="0"/>
          </a:p>
        </p:txBody>
      </p:sp>
    </p:spTree>
    <p:extLst>
      <p:ext uri="{BB962C8B-B14F-4D97-AF65-F5344CB8AC3E}">
        <p14:creationId xmlns:p14="http://schemas.microsoft.com/office/powerpoint/2010/main" val="2088149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9236-6529-7A43-90A0-79E99256917F}"/>
              </a:ext>
            </a:extLst>
          </p:cNvPr>
          <p:cNvSpPr>
            <a:spLocks noGrp="1"/>
          </p:cNvSpPr>
          <p:nvPr>
            <p:ph type="title"/>
          </p:nvPr>
        </p:nvSpPr>
        <p:spPr/>
        <p:txBody>
          <a:bodyPr/>
          <a:lstStyle/>
          <a:p>
            <a:pPr algn="r"/>
            <a:r>
              <a:rPr lang="en-US" dirty="0"/>
              <a:t>Critical Thinking &amp; Big Data</a:t>
            </a:r>
          </a:p>
        </p:txBody>
      </p:sp>
      <p:sp>
        <p:nvSpPr>
          <p:cNvPr id="3" name="Content Placeholder 2">
            <a:extLst>
              <a:ext uri="{FF2B5EF4-FFF2-40B4-BE49-F238E27FC236}">
                <a16:creationId xmlns:a16="http://schemas.microsoft.com/office/drawing/2014/main" id="{A8BE7209-B780-E043-93F0-0C6A5FAC79D5}"/>
              </a:ext>
            </a:extLst>
          </p:cNvPr>
          <p:cNvSpPr>
            <a:spLocks noGrp="1"/>
          </p:cNvSpPr>
          <p:nvPr>
            <p:ph sz="quarter" idx="11"/>
          </p:nvPr>
        </p:nvSpPr>
        <p:spPr>
          <a:xfrm>
            <a:off x="621553" y="1340443"/>
            <a:ext cx="7902388" cy="3052503"/>
          </a:xfrm>
        </p:spPr>
        <p:txBody>
          <a:bodyPr/>
          <a:lstStyle/>
          <a:p>
            <a:pPr marL="285750" indent="-285750" algn="just">
              <a:buFont typeface="Arial" panose="020B0604020202020204" pitchFamily="34" charset="0"/>
              <a:buChar char="•"/>
            </a:pPr>
            <a:r>
              <a:rPr lang="en-US" altLang="en-US" dirty="0"/>
              <a:t>While critical thinking in general would improve </a:t>
            </a:r>
            <a:r>
              <a:rPr lang="en-US" altLang="en-US" u="sng" dirty="0"/>
              <a:t>Big Data analyses</a:t>
            </a:r>
            <a:r>
              <a:rPr lang="en-US" altLang="en-US" dirty="0"/>
              <a:t>, here we focus on one aspect of </a:t>
            </a:r>
            <a:r>
              <a:rPr lang="en-US" altLang="en-US" u="sng" dirty="0"/>
              <a:t>critical thinking—asking good questions</a:t>
            </a:r>
            <a:r>
              <a:rPr lang="en-US" altLang="en-US" dirty="0"/>
              <a:t>. </a:t>
            </a:r>
          </a:p>
          <a:p>
            <a:pPr algn="just"/>
            <a:endParaRPr lang="en-US" altLang="en-US" dirty="0"/>
          </a:p>
          <a:p>
            <a:pPr marL="285750" indent="-285750" algn="just">
              <a:buFont typeface="Arial" panose="020B0604020202020204" pitchFamily="34" charset="0"/>
              <a:buChar char="•"/>
            </a:pPr>
            <a:r>
              <a:rPr lang="en-US" altLang="en-US" dirty="0"/>
              <a:t>While our call for training in the area of questioning skills in the Big Data arena is, as far as we know, the first in accounting, Boyd and Crawford (2011) in the social science domain also call for </a:t>
            </a:r>
            <a:r>
              <a:rPr lang="en-US" altLang="en-US" u="sng" dirty="0"/>
              <a:t>critically interrogating the assumptions and biases behind Big Data</a:t>
            </a:r>
            <a:r>
              <a:rPr lang="en-US" altLang="en-US" dirty="0"/>
              <a:t>. </a:t>
            </a:r>
          </a:p>
          <a:p>
            <a:pPr algn="just"/>
            <a:endParaRPr lang="en-US" altLang="en-US" dirty="0"/>
          </a:p>
          <a:p>
            <a:pPr marL="285750" indent="-285750" algn="just">
              <a:buFont typeface="Arial" panose="020B0604020202020204" pitchFamily="34" charset="0"/>
              <a:buChar char="•"/>
            </a:pPr>
            <a:r>
              <a:rPr lang="en-US" altLang="en-US" dirty="0"/>
              <a:t>However, most of their insights are directed at social science issues such as privacy and inequality and do not address aspects of business analyses.</a:t>
            </a:r>
          </a:p>
          <a:p>
            <a:pPr marL="285750" indent="-285750" algn="just">
              <a:buFont typeface="Arial" panose="020B0604020202020204" pitchFamily="34" charset="0"/>
              <a:buChar char="•"/>
            </a:pPr>
            <a:endParaRPr lang="en-US" altLang="en-US" dirty="0"/>
          </a:p>
          <a:p>
            <a:pPr marL="285750" indent="-285750" algn="just">
              <a:buFont typeface="Arial" panose="020B0604020202020204" pitchFamily="34" charset="0"/>
              <a:buChar char="•"/>
            </a:pPr>
            <a:r>
              <a:rPr lang="en-US" altLang="en-US" dirty="0"/>
              <a:t>Our goal is to help future accountants become </a:t>
            </a:r>
            <a:r>
              <a:rPr lang="en-US" altLang="en-US" u="sng" dirty="0"/>
              <a:t>informed skeptics</a:t>
            </a:r>
            <a:r>
              <a:rPr lang="en-US" altLang="en-US" dirty="0"/>
              <a:t> and recognize the opportunity and </a:t>
            </a:r>
            <a:r>
              <a:rPr lang="en-US" altLang="en-US" u="sng" dirty="0"/>
              <a:t>value of asking ‘‘good” questions</a:t>
            </a:r>
            <a:r>
              <a:rPr lang="en-US" altLang="en-US" dirty="0"/>
              <a:t> in this Big Data era.</a:t>
            </a:r>
          </a:p>
          <a:p>
            <a:pPr marL="285750" indent="-285750" algn="just">
              <a:buFont typeface="Arial" panose="020B0604020202020204" pitchFamily="34" charset="0"/>
              <a:buChar char="•"/>
            </a:pPr>
            <a:endParaRPr lang="en-US" altLang="en-US" dirty="0"/>
          </a:p>
          <a:p>
            <a:endParaRPr lang="en-US" dirty="0"/>
          </a:p>
        </p:txBody>
      </p:sp>
    </p:spTree>
    <p:extLst>
      <p:ext uri="{BB962C8B-B14F-4D97-AF65-F5344CB8AC3E}">
        <p14:creationId xmlns:p14="http://schemas.microsoft.com/office/powerpoint/2010/main" val="3908293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005C-F0EC-A54E-A30E-951D4C3A5008}"/>
              </a:ext>
            </a:extLst>
          </p:cNvPr>
          <p:cNvSpPr>
            <a:spLocks noGrp="1"/>
          </p:cNvSpPr>
          <p:nvPr>
            <p:ph type="title"/>
          </p:nvPr>
        </p:nvSpPr>
        <p:spPr/>
        <p:txBody>
          <a:bodyPr/>
          <a:lstStyle/>
          <a:p>
            <a:pPr algn="r"/>
            <a:r>
              <a:rPr lang="en-US" dirty="0"/>
              <a:t>Case Study Background</a:t>
            </a:r>
          </a:p>
        </p:txBody>
      </p:sp>
      <p:sp>
        <p:nvSpPr>
          <p:cNvPr id="3" name="Content Placeholder 2">
            <a:extLst>
              <a:ext uri="{FF2B5EF4-FFF2-40B4-BE49-F238E27FC236}">
                <a16:creationId xmlns:a16="http://schemas.microsoft.com/office/drawing/2014/main" id="{D6E3DA52-EE37-EB47-9F9D-5657507DFB5A}"/>
              </a:ext>
            </a:extLst>
          </p:cNvPr>
          <p:cNvSpPr>
            <a:spLocks noGrp="1"/>
          </p:cNvSpPr>
          <p:nvPr>
            <p:ph sz="quarter" idx="11"/>
          </p:nvPr>
        </p:nvSpPr>
        <p:spPr>
          <a:xfrm>
            <a:off x="621553" y="1477788"/>
            <a:ext cx="7817137" cy="3052503"/>
          </a:xfrm>
        </p:spPr>
        <p:txBody>
          <a:bodyPr/>
          <a:lstStyle/>
          <a:p>
            <a:pPr algn="ctr"/>
            <a:r>
              <a:rPr lang="en-BB" sz="2000" b="1" u="sng"/>
              <a:t>2018/2019 Survey of Durham</a:t>
            </a:r>
            <a:r>
              <a:rPr lang="en-GB" sz="2000" b="1" u="sng" dirty="0"/>
              <a:t> University</a:t>
            </a:r>
            <a:r>
              <a:rPr lang="en-BB" sz="2000" b="1" u="sng"/>
              <a:t> Accounting Students</a:t>
            </a:r>
            <a:endParaRPr lang="en-GB" sz="2000" b="1" u="sng" dirty="0"/>
          </a:p>
          <a:p>
            <a:r>
              <a:rPr lang="en-GB" b="1" dirty="0"/>
              <a:t>BSc. Accounting and Finance</a:t>
            </a:r>
          </a:p>
          <a:p>
            <a:r>
              <a:rPr lang="en-GB" dirty="0"/>
              <a:t>How important would you consider Data Analytics to be for the future of Audit? 3.89</a:t>
            </a:r>
            <a:endParaRPr lang="en-BB"/>
          </a:p>
          <a:p>
            <a:r>
              <a:rPr lang="en-GB" dirty="0"/>
              <a:t>My course offers great discussion/ learning opportunities in Data Analytics. 2.15</a:t>
            </a:r>
          </a:p>
          <a:p>
            <a:endParaRPr lang="en-GB" b="1" dirty="0"/>
          </a:p>
          <a:p>
            <a:r>
              <a:rPr lang="en-GB" b="1" dirty="0"/>
              <a:t>BSc. Accounting (KPMG programme)</a:t>
            </a:r>
            <a:endParaRPr lang="en-BB" b="1"/>
          </a:p>
          <a:p>
            <a:r>
              <a:rPr lang="en-GB" dirty="0"/>
              <a:t>Do you see your role as an Auditor changing given recent developments in Data Analytics?  4.35</a:t>
            </a:r>
          </a:p>
          <a:p>
            <a:r>
              <a:rPr lang="en-GB" dirty="0"/>
              <a:t>My course offers great discussion/ learning opportunities in Data Analytics.  2.09</a:t>
            </a:r>
          </a:p>
          <a:p>
            <a:endParaRPr lang="en-US" dirty="0"/>
          </a:p>
        </p:txBody>
      </p:sp>
    </p:spTree>
    <p:extLst>
      <p:ext uri="{BB962C8B-B14F-4D97-AF65-F5344CB8AC3E}">
        <p14:creationId xmlns:p14="http://schemas.microsoft.com/office/powerpoint/2010/main" val="4157751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3421-7CDF-944C-90CA-681275A4E6BA}"/>
              </a:ext>
            </a:extLst>
          </p:cNvPr>
          <p:cNvSpPr>
            <a:spLocks noGrp="1"/>
          </p:cNvSpPr>
          <p:nvPr>
            <p:ph type="title"/>
          </p:nvPr>
        </p:nvSpPr>
        <p:spPr/>
        <p:txBody>
          <a:bodyPr/>
          <a:lstStyle/>
          <a:p>
            <a:pPr algn="r"/>
            <a:r>
              <a:rPr lang="en-US" dirty="0"/>
              <a:t>Feedback Response</a:t>
            </a:r>
          </a:p>
        </p:txBody>
      </p:sp>
      <p:sp>
        <p:nvSpPr>
          <p:cNvPr id="3" name="Content Placeholder 2">
            <a:extLst>
              <a:ext uri="{FF2B5EF4-FFF2-40B4-BE49-F238E27FC236}">
                <a16:creationId xmlns:a16="http://schemas.microsoft.com/office/drawing/2014/main" id="{BCB6883B-D019-7043-9734-A4ADC6B420EA}"/>
              </a:ext>
            </a:extLst>
          </p:cNvPr>
          <p:cNvSpPr>
            <a:spLocks noGrp="1"/>
          </p:cNvSpPr>
          <p:nvPr>
            <p:ph sz="quarter" idx="11"/>
          </p:nvPr>
        </p:nvSpPr>
        <p:spPr>
          <a:xfrm>
            <a:off x="621553" y="1577950"/>
            <a:ext cx="7999933" cy="3052503"/>
          </a:xfrm>
        </p:spPr>
        <p:txBody>
          <a:bodyPr/>
          <a:lstStyle/>
          <a:p>
            <a:r>
              <a:rPr lang="en-GB" sz="2100" b="1" dirty="0"/>
              <a:t>Durham University</a:t>
            </a:r>
          </a:p>
          <a:p>
            <a:pPr marL="285750" indent="-285750" algn="just">
              <a:buFont typeface="Arial" panose="020B0604020202020204" pitchFamily="34" charset="0"/>
              <a:buChar char="•"/>
            </a:pPr>
            <a:r>
              <a:rPr lang="en-GB" dirty="0"/>
              <a:t>New (introduced in 2019/2020) Final Year Module: Big Data Analytics for Accounting and Auditing </a:t>
            </a:r>
          </a:p>
          <a:p>
            <a:pPr lvl="2" algn="just"/>
            <a:r>
              <a:rPr lang="en-GB" dirty="0"/>
              <a:t>Amir Michael MBA., PhD.</a:t>
            </a:r>
          </a:p>
          <a:p>
            <a:pPr lvl="2" algn="just"/>
            <a:r>
              <a:rPr lang="en-GB" dirty="0"/>
              <a:t>Terry Harris MPhil., PhD.</a:t>
            </a:r>
            <a:r>
              <a:rPr lang="en-BB"/>
              <a:t>  </a:t>
            </a:r>
            <a:endParaRPr lang="en-GB" dirty="0"/>
          </a:p>
          <a:p>
            <a:pPr marL="288000" lvl="2" indent="0" algn="just">
              <a:buNone/>
            </a:pPr>
            <a:endParaRPr lang="en-GB" dirty="0"/>
          </a:p>
          <a:p>
            <a:pPr marL="285750" indent="-285750" algn="just">
              <a:buFont typeface="Arial" panose="020B0604020202020204" pitchFamily="34" charset="0"/>
              <a:buChar char="•"/>
            </a:pPr>
            <a:r>
              <a:rPr lang="en-GB" dirty="0"/>
              <a:t>Masters in Business Analytics in Durham university Business School</a:t>
            </a:r>
          </a:p>
          <a:p>
            <a:pPr algn="just"/>
            <a:endParaRPr lang="en-GB" b="1" dirty="0"/>
          </a:p>
          <a:p>
            <a:pPr marL="285750" indent="-285750" algn="just">
              <a:buFont typeface="Arial" panose="020B0604020202020204" pitchFamily="34" charset="0"/>
              <a:buChar char="•"/>
            </a:pPr>
            <a:r>
              <a:rPr lang="en-GB" dirty="0"/>
              <a:t>Partnership in with Rutgers University’s Continuous Auditing &amp; Reporting Lab (Durham Rutgers Accounting Analytics Network DRAAN)</a:t>
            </a:r>
          </a:p>
          <a:p>
            <a:endParaRPr lang="en-US" dirty="0"/>
          </a:p>
        </p:txBody>
      </p:sp>
    </p:spTree>
    <p:extLst>
      <p:ext uri="{BB962C8B-B14F-4D97-AF65-F5344CB8AC3E}">
        <p14:creationId xmlns:p14="http://schemas.microsoft.com/office/powerpoint/2010/main" val="1982139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16E7-8978-0840-BCB5-264FD66E6A3D}"/>
              </a:ext>
            </a:extLst>
          </p:cNvPr>
          <p:cNvSpPr>
            <a:spLocks noGrp="1"/>
          </p:cNvSpPr>
          <p:nvPr>
            <p:ph type="title"/>
          </p:nvPr>
        </p:nvSpPr>
        <p:spPr/>
        <p:txBody>
          <a:bodyPr/>
          <a:lstStyle/>
          <a:p>
            <a:pPr algn="r"/>
            <a:r>
              <a:rPr lang="en-US" dirty="0"/>
              <a:t>Big Data Analytics Module Structure</a:t>
            </a:r>
          </a:p>
        </p:txBody>
      </p:sp>
      <p:sp>
        <p:nvSpPr>
          <p:cNvPr id="3" name="Content Placeholder 2">
            <a:extLst>
              <a:ext uri="{FF2B5EF4-FFF2-40B4-BE49-F238E27FC236}">
                <a16:creationId xmlns:a16="http://schemas.microsoft.com/office/drawing/2014/main" id="{6FA40F97-3DEF-3A4A-968C-10348FD63ABA}"/>
              </a:ext>
            </a:extLst>
          </p:cNvPr>
          <p:cNvSpPr>
            <a:spLocks noGrp="1"/>
          </p:cNvSpPr>
          <p:nvPr>
            <p:ph sz="quarter" idx="11"/>
          </p:nvPr>
        </p:nvSpPr>
        <p:spPr>
          <a:xfrm>
            <a:off x="621553" y="1252157"/>
            <a:ext cx="7902388" cy="3052503"/>
          </a:xfrm>
        </p:spPr>
        <p:txBody>
          <a:bodyPr/>
          <a:lstStyle/>
          <a:p>
            <a:r>
              <a:rPr lang="en-GB" sz="1500" b="1" dirty="0"/>
              <a:t>Big Data Analytics for Accounting and Auditing</a:t>
            </a:r>
            <a:endParaRPr lang="en-BB" sz="1500"/>
          </a:p>
          <a:p>
            <a:r>
              <a:rPr lang="en-GB" sz="1500" b="1" dirty="0"/>
              <a:t>Term 1 Lecturer </a:t>
            </a:r>
            <a:endParaRPr lang="en-BB" sz="1500" b="1"/>
          </a:p>
          <a:p>
            <a:pPr lvl="1"/>
            <a:r>
              <a:rPr lang="en-GB" sz="1500" dirty="0"/>
              <a:t>Amir Michael MBA., PhD.</a:t>
            </a:r>
          </a:p>
          <a:p>
            <a:endParaRPr lang="en-US" dirty="0"/>
          </a:p>
        </p:txBody>
      </p:sp>
      <p:graphicFrame>
        <p:nvGraphicFramePr>
          <p:cNvPr id="4" name="Content Placeholder 3">
            <a:extLst>
              <a:ext uri="{FF2B5EF4-FFF2-40B4-BE49-F238E27FC236}">
                <a16:creationId xmlns:a16="http://schemas.microsoft.com/office/drawing/2014/main" id="{9318FC12-DFA8-124F-AAB4-F3AAABFB1170}"/>
              </a:ext>
            </a:extLst>
          </p:cNvPr>
          <p:cNvGraphicFramePr>
            <a:graphicFrameLocks/>
          </p:cNvGraphicFramePr>
          <p:nvPr>
            <p:extLst>
              <p:ext uri="{D42A27DB-BD31-4B8C-83A1-F6EECF244321}">
                <p14:modId xmlns:p14="http://schemas.microsoft.com/office/powerpoint/2010/main" val="1669543994"/>
              </p:ext>
            </p:extLst>
          </p:nvPr>
        </p:nvGraphicFramePr>
        <p:xfrm>
          <a:off x="751944" y="2257008"/>
          <a:ext cx="7402606" cy="1791553"/>
        </p:xfrm>
        <a:graphic>
          <a:graphicData uri="http://schemas.openxmlformats.org/drawingml/2006/table">
            <a:tbl>
              <a:tblPr>
                <a:tableStyleId>{5C22544A-7EE6-4342-B048-85BDC9FD1C3A}</a:tableStyleId>
              </a:tblPr>
              <a:tblGrid>
                <a:gridCol w="1479177">
                  <a:extLst>
                    <a:ext uri="{9D8B030D-6E8A-4147-A177-3AD203B41FA5}">
                      <a16:colId xmlns:a16="http://schemas.microsoft.com/office/drawing/2014/main" val="1721020326"/>
                    </a:ext>
                  </a:extLst>
                </a:gridCol>
                <a:gridCol w="5923429">
                  <a:extLst>
                    <a:ext uri="{9D8B030D-6E8A-4147-A177-3AD203B41FA5}">
                      <a16:colId xmlns:a16="http://schemas.microsoft.com/office/drawing/2014/main" val="1629271645"/>
                    </a:ext>
                  </a:extLst>
                </a:gridCol>
              </a:tblGrid>
              <a:tr h="228600">
                <a:tc>
                  <a:txBody>
                    <a:bodyPr/>
                    <a:lstStyle/>
                    <a:p>
                      <a:pPr algn="ctr">
                        <a:spcAft>
                          <a:spcPts val="0"/>
                        </a:spcAft>
                      </a:pPr>
                      <a:r>
                        <a:rPr lang="en-GB" sz="1500" b="1" dirty="0">
                          <a:effectLst/>
                        </a:rPr>
                        <a:t>Teaching Week</a:t>
                      </a:r>
                      <a:endParaRPr lang="en-BB" sz="1500" b="1" dirty="0">
                        <a:effectLst/>
                        <a:latin typeface="Times New Roman" panose="02020603050405020304" pitchFamily="18" charset="0"/>
                        <a:ea typeface="Times New Roman" panose="02020603050405020304" pitchFamily="18" charset="0"/>
                      </a:endParaRPr>
                    </a:p>
                  </a:txBody>
                  <a:tcPr marL="38105" marR="38105" marT="0" marB="0"/>
                </a:tc>
                <a:tc>
                  <a:txBody>
                    <a:bodyPr/>
                    <a:lstStyle/>
                    <a:p>
                      <a:pPr algn="l">
                        <a:spcAft>
                          <a:spcPts val="0"/>
                        </a:spcAft>
                      </a:pPr>
                      <a:r>
                        <a:rPr lang="en-GB" sz="1500" b="1" dirty="0">
                          <a:effectLst/>
                        </a:rPr>
                        <a:t>Lecture Topic</a:t>
                      </a:r>
                      <a:endParaRPr lang="en-BB" sz="1500" b="1" dirty="0">
                        <a:effectLst/>
                        <a:latin typeface="Times New Roman" panose="02020603050405020304" pitchFamily="18" charset="0"/>
                        <a:ea typeface="Times New Roman" panose="02020603050405020304" pitchFamily="18" charset="0"/>
                      </a:endParaRPr>
                    </a:p>
                  </a:txBody>
                  <a:tcPr marL="38105" marR="38105" marT="0" marB="0"/>
                </a:tc>
                <a:extLst>
                  <a:ext uri="{0D108BD9-81ED-4DB2-BD59-A6C34878D82A}">
                    <a16:rowId xmlns:a16="http://schemas.microsoft.com/office/drawing/2014/main" val="1140241430"/>
                  </a:ext>
                </a:extLst>
              </a:tr>
              <a:tr h="302291">
                <a:tc>
                  <a:txBody>
                    <a:bodyPr/>
                    <a:lstStyle/>
                    <a:p>
                      <a:pPr algn="ctr">
                        <a:spcAft>
                          <a:spcPts val="0"/>
                        </a:spcAft>
                      </a:pPr>
                      <a:r>
                        <a:rPr lang="en-GB" sz="1500" dirty="0">
                          <a:effectLst/>
                        </a:rPr>
                        <a:t>1</a:t>
                      </a:r>
                      <a:endParaRPr lang="en-BB" sz="1500" dirty="0">
                        <a:effectLst/>
                      </a:endParaRPr>
                    </a:p>
                  </a:txBody>
                  <a:tcPr marL="38105" marR="38105" marT="0" marB="0"/>
                </a:tc>
                <a:tc>
                  <a:txBody>
                    <a:bodyPr/>
                    <a:lstStyle/>
                    <a:p>
                      <a:pPr algn="l">
                        <a:spcAft>
                          <a:spcPts val="0"/>
                        </a:spcAft>
                      </a:pPr>
                      <a:r>
                        <a:rPr lang="en-GB" sz="1500" dirty="0">
                          <a:effectLst/>
                        </a:rPr>
                        <a:t>Introduction: Understanding Big Data</a:t>
                      </a:r>
                      <a:endParaRPr lang="en-BB" sz="1500" dirty="0">
                        <a:effectLst/>
                        <a:latin typeface="Times New Roman" panose="02020603050405020304" pitchFamily="18" charset="0"/>
                        <a:ea typeface="Times New Roman" panose="02020603050405020304" pitchFamily="18" charset="0"/>
                      </a:endParaRPr>
                    </a:p>
                  </a:txBody>
                  <a:tcPr marL="38105" marR="38105" marT="0" marB="0"/>
                </a:tc>
                <a:extLst>
                  <a:ext uri="{0D108BD9-81ED-4DB2-BD59-A6C34878D82A}">
                    <a16:rowId xmlns:a16="http://schemas.microsoft.com/office/drawing/2014/main" val="4276868129"/>
                  </a:ext>
                </a:extLst>
              </a:tr>
              <a:tr h="302559">
                <a:tc>
                  <a:txBody>
                    <a:bodyPr/>
                    <a:lstStyle/>
                    <a:p>
                      <a:pPr algn="ctr">
                        <a:spcAft>
                          <a:spcPts val="0"/>
                        </a:spcAft>
                      </a:pPr>
                      <a:r>
                        <a:rPr lang="en-GB" sz="1500" dirty="0">
                          <a:effectLst/>
                        </a:rPr>
                        <a:t>2</a:t>
                      </a:r>
                      <a:endParaRPr lang="en-BB" sz="1500" dirty="0">
                        <a:effectLst/>
                      </a:endParaRPr>
                    </a:p>
                  </a:txBody>
                  <a:tcPr marL="38105" marR="38105" marT="0" marB="0"/>
                </a:tc>
                <a:tc>
                  <a:txBody>
                    <a:bodyPr/>
                    <a:lstStyle/>
                    <a:p>
                      <a:pPr algn="l">
                        <a:spcAft>
                          <a:spcPts val="0"/>
                        </a:spcAft>
                      </a:pPr>
                      <a:r>
                        <a:rPr lang="en-GB" sz="1500" dirty="0">
                          <a:effectLst/>
                        </a:rPr>
                        <a:t>Big Data Utilisation &amp; Adoption</a:t>
                      </a:r>
                      <a:endParaRPr lang="en-BB" sz="1500" dirty="0">
                        <a:effectLst/>
                        <a:latin typeface="Times New Roman" panose="02020603050405020304" pitchFamily="18" charset="0"/>
                        <a:ea typeface="Times New Roman" panose="02020603050405020304" pitchFamily="18" charset="0"/>
                      </a:endParaRPr>
                    </a:p>
                  </a:txBody>
                  <a:tcPr marL="38105" marR="38105" marT="0" marB="0"/>
                </a:tc>
                <a:extLst>
                  <a:ext uri="{0D108BD9-81ED-4DB2-BD59-A6C34878D82A}">
                    <a16:rowId xmlns:a16="http://schemas.microsoft.com/office/drawing/2014/main" val="3759560920"/>
                  </a:ext>
                </a:extLst>
              </a:tr>
              <a:tr h="322729">
                <a:tc>
                  <a:txBody>
                    <a:bodyPr/>
                    <a:lstStyle/>
                    <a:p>
                      <a:pPr algn="ctr">
                        <a:spcAft>
                          <a:spcPts val="0"/>
                        </a:spcAft>
                      </a:pPr>
                      <a:r>
                        <a:rPr lang="en-GB" sz="1500" dirty="0">
                          <a:effectLst/>
                        </a:rPr>
                        <a:t>3</a:t>
                      </a:r>
                      <a:endParaRPr lang="en-BB" sz="1500" dirty="0">
                        <a:effectLst/>
                      </a:endParaRPr>
                    </a:p>
                  </a:txBody>
                  <a:tcPr marL="38105" marR="38105" marT="0" marB="0"/>
                </a:tc>
                <a:tc>
                  <a:txBody>
                    <a:bodyPr/>
                    <a:lstStyle/>
                    <a:p>
                      <a:pPr algn="l">
                        <a:spcAft>
                          <a:spcPts val="0"/>
                        </a:spcAft>
                      </a:pPr>
                      <a:r>
                        <a:rPr lang="en-GB" sz="1500" dirty="0">
                          <a:effectLst/>
                        </a:rPr>
                        <a:t>Descriptive Data Analytics</a:t>
                      </a:r>
                      <a:endParaRPr lang="en-BB" sz="1500" dirty="0">
                        <a:effectLst/>
                        <a:latin typeface="Times New Roman" panose="02020603050405020304" pitchFamily="18" charset="0"/>
                        <a:ea typeface="Times New Roman" panose="02020603050405020304" pitchFamily="18" charset="0"/>
                      </a:endParaRPr>
                    </a:p>
                  </a:txBody>
                  <a:tcPr marL="38105" marR="38105" marT="0" marB="0"/>
                </a:tc>
                <a:extLst>
                  <a:ext uri="{0D108BD9-81ED-4DB2-BD59-A6C34878D82A}">
                    <a16:rowId xmlns:a16="http://schemas.microsoft.com/office/drawing/2014/main" val="652198876"/>
                  </a:ext>
                </a:extLst>
              </a:tr>
              <a:tr h="312644">
                <a:tc>
                  <a:txBody>
                    <a:bodyPr/>
                    <a:lstStyle/>
                    <a:p>
                      <a:pPr algn="ctr">
                        <a:spcAft>
                          <a:spcPts val="0"/>
                        </a:spcAft>
                      </a:pPr>
                      <a:r>
                        <a:rPr lang="en-GB" sz="1500" dirty="0">
                          <a:effectLst/>
                        </a:rPr>
                        <a:t>4</a:t>
                      </a:r>
                      <a:endParaRPr lang="en-BB" sz="1500" dirty="0">
                        <a:effectLst/>
                      </a:endParaRPr>
                    </a:p>
                  </a:txBody>
                  <a:tcPr marL="38105" marR="38105" marT="0" marB="0"/>
                </a:tc>
                <a:tc>
                  <a:txBody>
                    <a:bodyPr/>
                    <a:lstStyle/>
                    <a:p>
                      <a:pPr algn="l">
                        <a:spcAft>
                          <a:spcPts val="0"/>
                        </a:spcAft>
                      </a:pPr>
                      <a:r>
                        <a:rPr lang="en-GB" sz="1500" dirty="0">
                          <a:effectLst/>
                        </a:rPr>
                        <a:t>Diagnostic Data Analytics</a:t>
                      </a:r>
                      <a:endParaRPr lang="en-BB" sz="1500" dirty="0">
                        <a:effectLst/>
                        <a:latin typeface="Times New Roman" panose="02020603050405020304" pitchFamily="18" charset="0"/>
                        <a:ea typeface="Times New Roman" panose="02020603050405020304" pitchFamily="18" charset="0"/>
                      </a:endParaRPr>
                    </a:p>
                  </a:txBody>
                  <a:tcPr marL="38105" marR="38105" marT="0" marB="0"/>
                </a:tc>
                <a:extLst>
                  <a:ext uri="{0D108BD9-81ED-4DB2-BD59-A6C34878D82A}">
                    <a16:rowId xmlns:a16="http://schemas.microsoft.com/office/drawing/2014/main" val="1578168075"/>
                  </a:ext>
                </a:extLst>
              </a:tr>
              <a:tr h="322730">
                <a:tc>
                  <a:txBody>
                    <a:bodyPr/>
                    <a:lstStyle/>
                    <a:p>
                      <a:pPr algn="ctr">
                        <a:spcAft>
                          <a:spcPts val="0"/>
                        </a:spcAft>
                      </a:pPr>
                      <a:r>
                        <a:rPr lang="en-GB" sz="1500" dirty="0">
                          <a:effectLst/>
                        </a:rPr>
                        <a:t>5</a:t>
                      </a:r>
                      <a:endParaRPr lang="en-BB" sz="1500" dirty="0">
                        <a:effectLst/>
                      </a:endParaRPr>
                    </a:p>
                  </a:txBody>
                  <a:tcPr marL="38105" marR="38105" marT="0" marB="0"/>
                </a:tc>
                <a:tc>
                  <a:txBody>
                    <a:bodyPr/>
                    <a:lstStyle/>
                    <a:p>
                      <a:pPr algn="l">
                        <a:spcAft>
                          <a:spcPts val="0"/>
                        </a:spcAft>
                      </a:pPr>
                      <a:r>
                        <a:rPr lang="en-GB" sz="1500" dirty="0">
                          <a:effectLst/>
                        </a:rPr>
                        <a:t>Predictive Data Analytics</a:t>
                      </a:r>
                      <a:endParaRPr lang="en-BB" sz="1500" dirty="0">
                        <a:effectLst/>
                        <a:latin typeface="Times New Roman" panose="02020603050405020304" pitchFamily="18" charset="0"/>
                        <a:ea typeface="Times New Roman" panose="02020603050405020304" pitchFamily="18" charset="0"/>
                      </a:endParaRPr>
                    </a:p>
                  </a:txBody>
                  <a:tcPr marL="38105" marR="38105" marT="0" marB="0"/>
                </a:tc>
                <a:extLst>
                  <a:ext uri="{0D108BD9-81ED-4DB2-BD59-A6C34878D82A}">
                    <a16:rowId xmlns:a16="http://schemas.microsoft.com/office/drawing/2014/main" val="2805833918"/>
                  </a:ext>
                </a:extLst>
              </a:tr>
            </a:tbl>
          </a:graphicData>
        </a:graphic>
      </p:graphicFrame>
      <p:graphicFrame>
        <p:nvGraphicFramePr>
          <p:cNvPr id="5" name="Content Placeholder 3">
            <a:extLst>
              <a:ext uri="{FF2B5EF4-FFF2-40B4-BE49-F238E27FC236}">
                <a16:creationId xmlns:a16="http://schemas.microsoft.com/office/drawing/2014/main" id="{2DA53527-3937-3844-91D4-A37AB4D06A22}"/>
              </a:ext>
            </a:extLst>
          </p:cNvPr>
          <p:cNvGraphicFramePr>
            <a:graphicFrameLocks/>
          </p:cNvGraphicFramePr>
          <p:nvPr>
            <p:extLst>
              <p:ext uri="{D42A27DB-BD31-4B8C-83A1-F6EECF244321}">
                <p14:modId xmlns:p14="http://schemas.microsoft.com/office/powerpoint/2010/main" val="2747904430"/>
              </p:ext>
            </p:extLst>
          </p:nvPr>
        </p:nvGraphicFramePr>
        <p:xfrm>
          <a:off x="751944" y="4048561"/>
          <a:ext cx="7402606" cy="1562953"/>
        </p:xfrm>
        <a:graphic>
          <a:graphicData uri="http://schemas.openxmlformats.org/drawingml/2006/table">
            <a:tbl>
              <a:tblPr>
                <a:tableStyleId>{5C22544A-7EE6-4342-B048-85BDC9FD1C3A}</a:tableStyleId>
              </a:tblPr>
              <a:tblGrid>
                <a:gridCol w="1489262">
                  <a:extLst>
                    <a:ext uri="{9D8B030D-6E8A-4147-A177-3AD203B41FA5}">
                      <a16:colId xmlns:a16="http://schemas.microsoft.com/office/drawing/2014/main" val="1721020326"/>
                    </a:ext>
                  </a:extLst>
                </a:gridCol>
                <a:gridCol w="5913344">
                  <a:extLst>
                    <a:ext uri="{9D8B030D-6E8A-4147-A177-3AD203B41FA5}">
                      <a16:colId xmlns:a16="http://schemas.microsoft.com/office/drawing/2014/main" val="1629271645"/>
                    </a:ext>
                  </a:extLst>
                </a:gridCol>
              </a:tblGrid>
              <a:tr h="302291">
                <a:tc>
                  <a:txBody>
                    <a:bodyPr/>
                    <a:lstStyle/>
                    <a:p>
                      <a:pPr algn="ctr">
                        <a:spcAft>
                          <a:spcPts val="0"/>
                        </a:spcAft>
                      </a:pPr>
                      <a:r>
                        <a:rPr lang="en-GB" sz="1500" dirty="0">
                          <a:effectLst/>
                        </a:rPr>
                        <a:t>6</a:t>
                      </a:r>
                      <a:endParaRPr lang="en-BB" sz="1500" dirty="0">
                        <a:effectLst/>
                      </a:endParaRPr>
                    </a:p>
                  </a:txBody>
                  <a:tcPr marL="38105" marR="38105" marT="0" marB="0"/>
                </a:tc>
                <a:tc>
                  <a:txBody>
                    <a:bodyPr/>
                    <a:lstStyle/>
                    <a:p>
                      <a:pPr algn="l">
                        <a:spcAft>
                          <a:spcPts val="0"/>
                        </a:spcAft>
                      </a:pPr>
                      <a:r>
                        <a:rPr lang="en-GB" sz="1500" kern="1200" dirty="0">
                          <a:solidFill>
                            <a:schemeClr val="dk1"/>
                          </a:solidFill>
                          <a:effectLst/>
                          <a:latin typeface="+mn-lt"/>
                          <a:ea typeface="+mn-ea"/>
                          <a:cs typeface="+mn-cs"/>
                        </a:rPr>
                        <a:t>Prescriptive Data Analytics</a:t>
                      </a:r>
                      <a:r>
                        <a:rPr lang="en-BB" sz="1500" dirty="0">
                          <a:effectLst/>
                        </a:rPr>
                        <a:t> </a:t>
                      </a:r>
                      <a:endParaRPr lang="en-BB" sz="1500" dirty="0">
                        <a:effectLst/>
                        <a:latin typeface="Times New Roman" panose="02020603050405020304" pitchFamily="18" charset="0"/>
                        <a:ea typeface="Times New Roman" panose="02020603050405020304" pitchFamily="18" charset="0"/>
                      </a:endParaRPr>
                    </a:p>
                  </a:txBody>
                  <a:tcPr marL="38105" marR="38105" marT="0" marB="0"/>
                </a:tc>
                <a:extLst>
                  <a:ext uri="{0D108BD9-81ED-4DB2-BD59-A6C34878D82A}">
                    <a16:rowId xmlns:a16="http://schemas.microsoft.com/office/drawing/2014/main" val="4276868129"/>
                  </a:ext>
                </a:extLst>
              </a:tr>
              <a:tr h="302559">
                <a:tc>
                  <a:txBody>
                    <a:bodyPr/>
                    <a:lstStyle/>
                    <a:p>
                      <a:pPr algn="ctr">
                        <a:spcAft>
                          <a:spcPts val="0"/>
                        </a:spcAft>
                      </a:pPr>
                      <a:r>
                        <a:rPr lang="en-GB" sz="1500" dirty="0">
                          <a:effectLst/>
                        </a:rPr>
                        <a:t>7</a:t>
                      </a:r>
                      <a:endParaRPr lang="en-BB" sz="1500" dirty="0">
                        <a:effectLst/>
                      </a:endParaRPr>
                    </a:p>
                  </a:txBody>
                  <a:tcPr marL="38105" marR="38105" marT="0" marB="0"/>
                </a:tc>
                <a:tc>
                  <a:txBody>
                    <a:bodyPr/>
                    <a:lstStyle/>
                    <a:p>
                      <a:r>
                        <a:rPr lang="en-GB" sz="1500" kern="1200" dirty="0">
                          <a:solidFill>
                            <a:schemeClr val="dk1"/>
                          </a:solidFill>
                          <a:effectLst/>
                          <a:latin typeface="+mn-lt"/>
                          <a:ea typeface="+mn-ea"/>
                          <a:cs typeface="+mn-cs"/>
                        </a:rPr>
                        <a:t>Artificial Intelligence, concepts and applications</a:t>
                      </a:r>
                      <a:endParaRPr lang="en-BB" sz="1500" kern="1200" dirty="0">
                        <a:solidFill>
                          <a:schemeClr val="dk1"/>
                        </a:solidFill>
                        <a:effectLst/>
                        <a:latin typeface="+mn-lt"/>
                        <a:ea typeface="+mn-ea"/>
                        <a:cs typeface="+mn-cs"/>
                      </a:endParaRPr>
                    </a:p>
                  </a:txBody>
                  <a:tcPr marL="38105" marR="38105" marT="0" marB="0"/>
                </a:tc>
                <a:extLst>
                  <a:ext uri="{0D108BD9-81ED-4DB2-BD59-A6C34878D82A}">
                    <a16:rowId xmlns:a16="http://schemas.microsoft.com/office/drawing/2014/main" val="3759560920"/>
                  </a:ext>
                </a:extLst>
              </a:tr>
              <a:tr h="322729">
                <a:tc>
                  <a:txBody>
                    <a:bodyPr/>
                    <a:lstStyle/>
                    <a:p>
                      <a:pPr algn="ctr">
                        <a:spcAft>
                          <a:spcPts val="0"/>
                        </a:spcAft>
                      </a:pPr>
                      <a:r>
                        <a:rPr lang="en-GB" sz="1500" dirty="0">
                          <a:effectLst/>
                        </a:rPr>
                        <a:t>8</a:t>
                      </a:r>
                      <a:endParaRPr lang="en-BB" sz="1500" dirty="0">
                        <a:effectLst/>
                      </a:endParaRPr>
                    </a:p>
                  </a:txBody>
                  <a:tcPr marL="38105" marR="38105" marT="0" marB="0"/>
                </a:tc>
                <a:tc>
                  <a:txBody>
                    <a:bodyPr/>
                    <a:lstStyle/>
                    <a:p>
                      <a:pPr algn="l">
                        <a:spcAft>
                          <a:spcPts val="0"/>
                        </a:spcAft>
                      </a:pPr>
                      <a:r>
                        <a:rPr lang="en-GB" sz="1500" kern="1200" dirty="0">
                          <a:solidFill>
                            <a:schemeClr val="dk1"/>
                          </a:solidFill>
                          <a:effectLst/>
                          <a:latin typeface="+mn-lt"/>
                          <a:ea typeface="+mn-ea"/>
                          <a:cs typeface="+mn-cs"/>
                        </a:rPr>
                        <a:t>Data Visualisation &amp; Heat Maps</a:t>
                      </a:r>
                      <a:endParaRPr lang="en-BB" sz="1500" dirty="0">
                        <a:effectLst/>
                        <a:latin typeface="Times New Roman" panose="02020603050405020304" pitchFamily="18" charset="0"/>
                        <a:ea typeface="Times New Roman" panose="02020603050405020304" pitchFamily="18" charset="0"/>
                      </a:endParaRPr>
                    </a:p>
                  </a:txBody>
                  <a:tcPr marL="38105" marR="38105" marT="0" marB="0"/>
                </a:tc>
                <a:extLst>
                  <a:ext uri="{0D108BD9-81ED-4DB2-BD59-A6C34878D82A}">
                    <a16:rowId xmlns:a16="http://schemas.microsoft.com/office/drawing/2014/main" val="652198876"/>
                  </a:ext>
                </a:extLst>
              </a:tr>
              <a:tr h="312644">
                <a:tc>
                  <a:txBody>
                    <a:bodyPr/>
                    <a:lstStyle/>
                    <a:p>
                      <a:pPr algn="ctr">
                        <a:spcAft>
                          <a:spcPts val="0"/>
                        </a:spcAft>
                      </a:pPr>
                      <a:r>
                        <a:rPr lang="en-GB" sz="1500" dirty="0">
                          <a:effectLst/>
                        </a:rPr>
                        <a:t>9</a:t>
                      </a:r>
                      <a:endParaRPr lang="en-BB" sz="1500" dirty="0">
                        <a:effectLst/>
                      </a:endParaRPr>
                    </a:p>
                  </a:txBody>
                  <a:tcPr marL="38105" marR="38105" marT="0" marB="0"/>
                </a:tc>
                <a:tc>
                  <a:txBody>
                    <a:bodyPr/>
                    <a:lstStyle/>
                    <a:p>
                      <a:pPr algn="l">
                        <a:spcAft>
                          <a:spcPts val="0"/>
                        </a:spcAft>
                      </a:pPr>
                      <a:r>
                        <a:rPr lang="en-GB" sz="1500" kern="1200" dirty="0">
                          <a:solidFill>
                            <a:schemeClr val="dk1"/>
                          </a:solidFill>
                          <a:effectLst/>
                          <a:latin typeface="+mn-lt"/>
                          <a:ea typeface="+mn-ea"/>
                          <a:cs typeface="+mn-cs"/>
                        </a:rPr>
                        <a:t>Data Storage, Security &amp; Ethical Considerations</a:t>
                      </a:r>
                      <a:r>
                        <a:rPr lang="en-BB" sz="1500" dirty="0">
                          <a:effectLst/>
                        </a:rPr>
                        <a:t> </a:t>
                      </a:r>
                      <a:endParaRPr lang="en-BB" sz="1500" dirty="0">
                        <a:effectLst/>
                        <a:latin typeface="Times New Roman" panose="02020603050405020304" pitchFamily="18" charset="0"/>
                        <a:ea typeface="Times New Roman" panose="02020603050405020304" pitchFamily="18" charset="0"/>
                      </a:endParaRPr>
                    </a:p>
                  </a:txBody>
                  <a:tcPr marL="38105" marR="38105" marT="0" marB="0"/>
                </a:tc>
                <a:extLst>
                  <a:ext uri="{0D108BD9-81ED-4DB2-BD59-A6C34878D82A}">
                    <a16:rowId xmlns:a16="http://schemas.microsoft.com/office/drawing/2014/main" val="1578168075"/>
                  </a:ext>
                </a:extLst>
              </a:tr>
              <a:tr h="322730">
                <a:tc>
                  <a:txBody>
                    <a:bodyPr/>
                    <a:lstStyle/>
                    <a:p>
                      <a:pPr algn="ctr">
                        <a:spcAft>
                          <a:spcPts val="0"/>
                        </a:spcAft>
                      </a:pPr>
                      <a:r>
                        <a:rPr lang="en-GB" sz="1500" dirty="0">
                          <a:effectLst/>
                        </a:rPr>
                        <a:t>10</a:t>
                      </a:r>
                      <a:endParaRPr lang="en-BB" sz="1500" dirty="0">
                        <a:effectLst/>
                      </a:endParaRPr>
                    </a:p>
                  </a:txBody>
                  <a:tcPr marL="38105" marR="38105" marT="0" marB="0"/>
                </a:tc>
                <a:tc>
                  <a:txBody>
                    <a:bodyPr/>
                    <a:lstStyle/>
                    <a:p>
                      <a:pPr algn="l">
                        <a:spcAft>
                          <a:spcPts val="0"/>
                        </a:spcAft>
                      </a:pPr>
                      <a:r>
                        <a:rPr lang="en-GB" sz="1500" dirty="0">
                          <a:effectLst/>
                        </a:rPr>
                        <a:t>Review</a:t>
                      </a:r>
                      <a:endParaRPr lang="en-BB" sz="1500" dirty="0">
                        <a:effectLst/>
                        <a:latin typeface="Times New Roman" panose="02020603050405020304" pitchFamily="18" charset="0"/>
                        <a:ea typeface="Times New Roman" panose="02020603050405020304" pitchFamily="18" charset="0"/>
                      </a:endParaRPr>
                    </a:p>
                  </a:txBody>
                  <a:tcPr marL="38105" marR="38105" marT="0" marB="0"/>
                </a:tc>
                <a:extLst>
                  <a:ext uri="{0D108BD9-81ED-4DB2-BD59-A6C34878D82A}">
                    <a16:rowId xmlns:a16="http://schemas.microsoft.com/office/drawing/2014/main" val="2805833918"/>
                  </a:ext>
                </a:extLst>
              </a:tr>
            </a:tbl>
          </a:graphicData>
        </a:graphic>
      </p:graphicFrame>
    </p:spTree>
    <p:extLst>
      <p:ext uri="{BB962C8B-B14F-4D97-AF65-F5344CB8AC3E}">
        <p14:creationId xmlns:p14="http://schemas.microsoft.com/office/powerpoint/2010/main" val="88564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1185</Words>
  <Application>Microsoft Macintosh PowerPoint</Application>
  <PresentationFormat>On-screen Show (4:3)</PresentationFormat>
  <Paragraphs>136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Helvetica</vt:lpstr>
      <vt:lpstr>Lucida Grande</vt:lpstr>
      <vt:lpstr>Times New Roman</vt:lpstr>
      <vt:lpstr>Office Theme</vt:lpstr>
      <vt:lpstr>Integrating Big Data Analytics &amp; Artificial Intelligence in Accounting Programmes: An Implementation Case Study</vt:lpstr>
      <vt:lpstr>Introduction</vt:lpstr>
      <vt:lpstr>Big Data Education</vt:lpstr>
      <vt:lpstr>Asking Good Questions</vt:lpstr>
      <vt:lpstr>Asking Good Questions (Cont’d)</vt:lpstr>
      <vt:lpstr>Critical Thinking &amp; Big Data</vt:lpstr>
      <vt:lpstr>Case Study Background</vt:lpstr>
      <vt:lpstr>Feedback Response</vt:lpstr>
      <vt:lpstr>Big Data Analytics Module Structure</vt:lpstr>
      <vt:lpstr>Big Data Analytics Module Structure</vt:lpstr>
      <vt:lpstr>Acquired Skills</vt:lpstr>
      <vt:lpstr>Students’ Feedback</vt:lpstr>
      <vt:lpstr>Conclusion</vt:lpstr>
      <vt:lpstr>PowerPoint Presentation</vt:lpstr>
    </vt:vector>
  </TitlesOfParts>
  <Company>Warm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Phebe Dwyer</dc:creator>
  <cp:lastModifiedBy>MICHAEL, AMIR E.I.</cp:lastModifiedBy>
  <cp:revision>28</cp:revision>
  <dcterms:created xsi:type="dcterms:W3CDTF">2019-06-19T10:34:30Z</dcterms:created>
  <dcterms:modified xsi:type="dcterms:W3CDTF">2020-09-22T13:59:36Z</dcterms:modified>
</cp:coreProperties>
</file>